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3" r:id="rId5"/>
    <p:sldId id="267" r:id="rId6"/>
    <p:sldId id="271" r:id="rId7"/>
    <p:sldId id="279" r:id="rId8"/>
    <p:sldId id="285" r:id="rId9"/>
    <p:sldId id="293" r:id="rId10"/>
    <p:sldId id="299" r:id="rId11"/>
    <p:sldId id="307" r:id="rId12"/>
    <p:sldId id="314" r:id="rId13"/>
    <p:sldId id="325" r:id="rId14"/>
    <p:sldId id="333" r:id="rId15"/>
    <p:sldId id="343" r:id="rId16"/>
    <p:sldId id="342" r:id="rId17"/>
    <p:sldId id="347" r:id="rId18"/>
    <p:sldId id="351" r:id="rId19"/>
    <p:sldId id="357" r:id="rId20"/>
    <p:sldId id="360" r:id="rId21"/>
    <p:sldId id="363" r:id="rId22"/>
    <p:sldId id="366" r:id="rId23"/>
    <p:sldId id="370" r:id="rId24"/>
    <p:sldId id="371" r:id="rId25"/>
    <p:sldId id="377" r:id="rId26"/>
    <p:sldId id="382" r:id="rId27"/>
    <p:sldId id="384" r:id="rId28"/>
    <p:sldId id="390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3T16:23:19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3T16:23:21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5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2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6728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1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8428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23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68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50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5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12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17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9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07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5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66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26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3FBD0-20AB-4483-81E7-40AAF3CD82BF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399BEBD-AB59-4C33-95AA-662DFEDF8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4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png"/><Relationship Id="rId4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B642C-CDBA-417F-E910-E98097A705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BILAN</a:t>
            </a:r>
            <a:r>
              <a:rPr lang="ro-RO" sz="6000" b="1" dirty="0"/>
              <a:t>Ț</a:t>
            </a:r>
            <a:r>
              <a:rPr lang="en-US" dirty="0"/>
              <a:t> </a:t>
            </a:r>
            <a:r>
              <a:rPr lang="en-US" b="1" dirty="0"/>
              <a:t>OBIECTIVE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35C0E7-426F-9AEB-FDAF-B52E6FED65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PRIM</a:t>
            </a:r>
            <a:r>
              <a:rPr lang="ro-RO" dirty="0"/>
              <a:t>ĂRIA MUNICIPIULUI ARAD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E22790-EA3E-0487-E0F8-47F9B78CB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244" y="182879"/>
            <a:ext cx="1812424" cy="28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554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60951-8D02-A316-1364-1255B845F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2364" y="-5840"/>
            <a:ext cx="8912706" cy="1921627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o-RO" sz="3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OBIECTIVE REALIZATE ÎN </a:t>
            </a:r>
            <a:br>
              <a:rPr kumimoji="0" lang="ro-RO" sz="54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ro-RO" sz="98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AUGUST</a:t>
            </a:r>
            <a:endParaRPr lang="en-US" sz="9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15462-5A74-1E6B-6E4B-DAB1EDF1E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88720" y="2548966"/>
            <a:ext cx="7680960" cy="4309034"/>
          </a:xfrm>
        </p:spPr>
        <p:txBody>
          <a:bodyPr>
            <a:normAutofit/>
          </a:bodyPr>
          <a:lstStyle/>
          <a:p>
            <a:r>
              <a:rPr lang="en-US" dirty="0" err="1"/>
              <a:t>Zilele</a:t>
            </a:r>
            <a:r>
              <a:rPr lang="en-US" dirty="0"/>
              <a:t> </a:t>
            </a:r>
            <a:r>
              <a:rPr lang="en-US" dirty="0" err="1"/>
              <a:t>Aradului</a:t>
            </a:r>
            <a:r>
              <a:rPr lang="en-US" dirty="0"/>
              <a:t> 2022 – un </a:t>
            </a:r>
            <a:r>
              <a:rPr lang="en-US" dirty="0" err="1"/>
              <a:t>eveniment</a:t>
            </a:r>
            <a:r>
              <a:rPr lang="en-US" dirty="0"/>
              <a:t> </a:t>
            </a:r>
            <a:r>
              <a:rPr lang="en-US" dirty="0" err="1"/>
              <a:t>apreciat</a:t>
            </a:r>
            <a:r>
              <a:rPr lang="en-US" dirty="0"/>
              <a:t> de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arădeni</a:t>
            </a:r>
            <a:endParaRPr lang="en-US" dirty="0"/>
          </a:p>
          <a:p>
            <a:r>
              <a:rPr lang="en-US" dirty="0"/>
              <a:t>Picnic Festival</a:t>
            </a:r>
          </a:p>
          <a:p>
            <a:r>
              <a:rPr lang="en-US" dirty="0" err="1"/>
              <a:t>Finalizare</a:t>
            </a:r>
            <a:r>
              <a:rPr lang="en-US" dirty="0"/>
              <a:t> str</a:t>
            </a:r>
            <a:r>
              <a:rPr lang="ro-RO" dirty="0"/>
              <a:t>ada</a:t>
            </a:r>
            <a:r>
              <a:rPr lang="en-US" dirty="0"/>
              <a:t> </a:t>
            </a:r>
            <a:r>
              <a:rPr lang="en-US" dirty="0" err="1"/>
              <a:t>Bihorului</a:t>
            </a:r>
            <a:endParaRPr lang="en-US" dirty="0"/>
          </a:p>
          <a:p>
            <a:r>
              <a:rPr lang="en-US" dirty="0" err="1"/>
              <a:t>Festivalul</a:t>
            </a:r>
            <a:r>
              <a:rPr lang="en-US" dirty="0"/>
              <a:t> de </a:t>
            </a:r>
            <a:r>
              <a:rPr lang="ro-RO" dirty="0"/>
              <a:t>Ș</a:t>
            </a:r>
            <a:r>
              <a:rPr lang="en-US" dirty="0"/>
              <a:t>ah</a:t>
            </a:r>
          </a:p>
          <a:p>
            <a:r>
              <a:rPr lang="en-US" dirty="0" err="1"/>
              <a:t>Festivalul</a:t>
            </a:r>
            <a:r>
              <a:rPr lang="en-US" dirty="0"/>
              <a:t> Symphonic Experience</a:t>
            </a:r>
          </a:p>
          <a:p>
            <a:r>
              <a:rPr lang="en-US" dirty="0"/>
              <a:t> </a:t>
            </a:r>
            <a:r>
              <a:rPr lang="en-US" dirty="0" err="1"/>
              <a:t>Achiziția</a:t>
            </a:r>
            <a:r>
              <a:rPr lang="en-US" dirty="0"/>
              <a:t> a 10 </a:t>
            </a:r>
            <a:r>
              <a:rPr lang="en-US" dirty="0" err="1"/>
              <a:t>autobuze</a:t>
            </a:r>
            <a:r>
              <a:rPr lang="en-US" dirty="0"/>
              <a:t> </a:t>
            </a:r>
            <a:r>
              <a:rPr lang="en-US" dirty="0" err="1"/>
              <a:t>electrice</a:t>
            </a:r>
            <a:endParaRPr lang="en-US" dirty="0"/>
          </a:p>
          <a:p>
            <a:r>
              <a:rPr lang="en-US" dirty="0" err="1"/>
              <a:t>Refacerea</a:t>
            </a:r>
            <a:r>
              <a:rPr lang="en-US" dirty="0"/>
              <a:t> </a:t>
            </a:r>
            <a:r>
              <a:rPr lang="en-US" dirty="0" err="1"/>
              <a:t>ceasului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a </a:t>
            </a:r>
            <a:r>
              <a:rPr lang="en-US" dirty="0" err="1"/>
              <a:t>mecanismului</a:t>
            </a:r>
            <a:r>
              <a:rPr lang="en-US" dirty="0"/>
              <a:t> din </a:t>
            </a:r>
            <a:r>
              <a:rPr lang="en-US" dirty="0" err="1"/>
              <a:t>Turnul</a:t>
            </a:r>
            <a:r>
              <a:rPr lang="en-US" dirty="0"/>
              <a:t> </a:t>
            </a:r>
            <a:r>
              <a:rPr lang="en-US" dirty="0" err="1"/>
              <a:t>Palatului</a:t>
            </a:r>
            <a:r>
              <a:rPr lang="en-US" dirty="0"/>
              <a:t> </a:t>
            </a:r>
            <a:r>
              <a:rPr lang="en-US" dirty="0" err="1"/>
              <a:t>Administrativ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9591E6-BBB0-03D7-C3B1-00462F00C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337041" y="2441496"/>
            <a:ext cx="2854960" cy="3831514"/>
          </a:xfrm>
        </p:spPr>
        <p:txBody>
          <a:bodyPr>
            <a:normAutofit/>
          </a:bodyPr>
          <a:lstStyle/>
          <a:p>
            <a:r>
              <a:rPr lang="en-US" sz="2000" dirty="0"/>
              <a:t>460,088</a:t>
            </a:r>
            <a:r>
              <a:rPr lang="ro-RO" sz="2000" dirty="0"/>
              <a:t> ron</a:t>
            </a:r>
            <a:endParaRPr lang="en-US" sz="2000" dirty="0"/>
          </a:p>
          <a:p>
            <a:r>
              <a:rPr lang="en-US" sz="2000" dirty="0"/>
              <a:t>75,000</a:t>
            </a:r>
            <a:r>
              <a:rPr lang="ro-RO" sz="2000" dirty="0"/>
              <a:t> ron</a:t>
            </a:r>
            <a:endParaRPr lang="en-US" sz="2000" dirty="0"/>
          </a:p>
          <a:p>
            <a:r>
              <a:rPr lang="en-US" sz="2000" dirty="0"/>
              <a:t>1,057,884</a:t>
            </a:r>
            <a:r>
              <a:rPr lang="ro-RO" sz="2000" dirty="0"/>
              <a:t> ron</a:t>
            </a:r>
            <a:endParaRPr lang="en-US" sz="2000" dirty="0"/>
          </a:p>
          <a:p>
            <a:r>
              <a:rPr lang="ro-RO" sz="2000" dirty="0"/>
              <a:t>Sponsorizare</a:t>
            </a:r>
            <a:endParaRPr lang="en-US" sz="2000" dirty="0"/>
          </a:p>
          <a:p>
            <a:r>
              <a:rPr lang="ro-RO" sz="2000" dirty="0"/>
              <a:t>sponsorizare</a:t>
            </a:r>
            <a:endParaRPr lang="en-US" sz="2000" dirty="0"/>
          </a:p>
          <a:p>
            <a:r>
              <a:rPr lang="en-US" sz="2000" dirty="0"/>
              <a:t>24,353,350</a:t>
            </a:r>
            <a:r>
              <a:rPr lang="ro-RO" sz="2000" dirty="0"/>
              <a:t> ron</a:t>
            </a:r>
            <a:endParaRPr lang="en-US" sz="2000" dirty="0"/>
          </a:p>
          <a:p>
            <a:r>
              <a:rPr lang="en-US" sz="2000" dirty="0"/>
              <a:t>205,700</a:t>
            </a:r>
            <a:r>
              <a:rPr lang="ro-RO" sz="2000" dirty="0"/>
              <a:t> ron</a:t>
            </a:r>
            <a:endParaRPr lang="en-US" sz="2000" dirty="0"/>
          </a:p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F4D5D8D-22C3-15AD-6FC4-4F88E81BF8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859" y="116842"/>
            <a:ext cx="881111" cy="137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875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A5D8-30D3-63FD-82E2-CBC19F9E0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4444" y="-40706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o-RO" sz="3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OBIECTIVE REALIZATE ÎN </a:t>
            </a:r>
            <a:br>
              <a:rPr kumimoji="0" lang="ro-RO" sz="54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ro-RO" sz="800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SEPTEMBRIE</a:t>
            </a:r>
            <a:endParaRPr lang="en-US" sz="8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A05538-241C-3E5E-14ED-CF0B9C5C0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688" y="2416886"/>
            <a:ext cx="8646160" cy="322198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2400" dirty="0" err="1"/>
              <a:t>Reabilitarea</a:t>
            </a:r>
            <a:r>
              <a:rPr lang="en-US" sz="2400" dirty="0"/>
              <a:t> </a:t>
            </a:r>
            <a:r>
              <a:rPr lang="en-US" sz="2400" dirty="0" err="1"/>
              <a:t>sistemului</a:t>
            </a:r>
            <a:r>
              <a:rPr lang="en-US" sz="2400" dirty="0"/>
              <a:t> de </a:t>
            </a:r>
            <a:r>
              <a:rPr lang="en-US" sz="2400" dirty="0" err="1"/>
              <a:t>canalizare</a:t>
            </a:r>
            <a:r>
              <a:rPr lang="en-US" sz="2400" dirty="0"/>
              <a:t> </a:t>
            </a:r>
            <a:r>
              <a:rPr lang="en-US" sz="2400" dirty="0" err="1"/>
              <a:t>pluvială</a:t>
            </a:r>
            <a:r>
              <a:rPr lang="en-US" sz="2400" dirty="0"/>
              <a:t> din </a:t>
            </a:r>
            <a:r>
              <a:rPr lang="en-US" sz="2400" dirty="0" err="1"/>
              <a:t>Micalaca</a:t>
            </a:r>
            <a:r>
              <a:rPr lang="en-US" sz="2400" dirty="0"/>
              <a:t> Zona 300 (SP5) (</a:t>
            </a:r>
            <a:r>
              <a:rPr lang="en-US" sz="2400" dirty="0" err="1"/>
              <a:t>Pasaj</a:t>
            </a:r>
            <a:r>
              <a:rPr lang="en-US" sz="2400" dirty="0"/>
              <a:t> </a:t>
            </a:r>
            <a:r>
              <a:rPr lang="en-US" sz="2400" dirty="0" err="1"/>
              <a:t>Voinicilor</a:t>
            </a:r>
            <a:r>
              <a:rPr lang="en-US" sz="2400" dirty="0"/>
              <a:t>)</a:t>
            </a:r>
          </a:p>
          <a:p>
            <a:pPr algn="ctr"/>
            <a:r>
              <a:rPr lang="en-US" sz="2400" dirty="0" err="1"/>
              <a:t>Zilele</a:t>
            </a:r>
            <a:r>
              <a:rPr lang="en-US" sz="2400" dirty="0"/>
              <a:t> </a:t>
            </a:r>
            <a:r>
              <a:rPr lang="en-US" sz="2400" dirty="0" err="1"/>
              <a:t>Culturii</a:t>
            </a:r>
            <a:r>
              <a:rPr lang="en-US" sz="2400" dirty="0"/>
              <a:t> </a:t>
            </a:r>
            <a:r>
              <a:rPr lang="en-US" sz="2400" dirty="0" err="1"/>
              <a:t>Sârbe</a:t>
            </a:r>
            <a:endParaRPr lang="en-US" sz="2400" dirty="0"/>
          </a:p>
          <a:p>
            <a:pPr algn="ctr"/>
            <a:r>
              <a:rPr lang="en-US" sz="2400" dirty="0" err="1"/>
              <a:t>JazzAr</a:t>
            </a:r>
            <a:endParaRPr lang="en-US" sz="2400" dirty="0"/>
          </a:p>
          <a:p>
            <a:pPr algn="ctr"/>
            <a:r>
              <a:rPr lang="en-US" sz="2400" dirty="0" err="1"/>
              <a:t>Festivalul</a:t>
            </a:r>
            <a:r>
              <a:rPr lang="en-US" sz="2400" dirty="0"/>
              <a:t> Rock Maris</a:t>
            </a:r>
          </a:p>
          <a:p>
            <a:pPr algn="ctr"/>
            <a:r>
              <a:rPr lang="en-US" sz="2400" dirty="0"/>
              <a:t>Gala de Opera Open Air</a:t>
            </a:r>
          </a:p>
          <a:p>
            <a:pPr algn="ctr"/>
            <a:r>
              <a:rPr lang="en-US" sz="2400" dirty="0" err="1"/>
              <a:t>Finalizarea</a:t>
            </a:r>
            <a:r>
              <a:rPr lang="en-US" sz="2400" dirty="0"/>
              <a:t> </a:t>
            </a:r>
            <a:r>
              <a:rPr lang="en-US" sz="2400" dirty="0" err="1"/>
              <a:t>primului</a:t>
            </a:r>
            <a:r>
              <a:rPr lang="en-US" sz="2400" dirty="0"/>
              <a:t> </a:t>
            </a:r>
            <a:r>
              <a:rPr lang="en-US" sz="2400" dirty="0" err="1"/>
              <a:t>tronson</a:t>
            </a:r>
            <a:r>
              <a:rPr lang="en-US" sz="2400" dirty="0"/>
              <a:t> din </a:t>
            </a:r>
            <a:r>
              <a:rPr lang="en-US" sz="2400" dirty="0" err="1"/>
              <a:t>proiectul</a:t>
            </a:r>
            <a:r>
              <a:rPr lang="en-US" sz="2400" dirty="0"/>
              <a:t> </a:t>
            </a:r>
            <a:r>
              <a:rPr lang="ro-RO" sz="2400" dirty="0"/>
              <a:t>„</a:t>
            </a:r>
            <a:r>
              <a:rPr lang="en-US" sz="2400" dirty="0" err="1"/>
              <a:t>Refracție</a:t>
            </a:r>
            <a:r>
              <a:rPr lang="en-US" sz="2400" dirty="0"/>
              <a:t> </a:t>
            </a:r>
            <a:r>
              <a:rPr lang="en-US" sz="2400" dirty="0" err="1"/>
              <a:t>linie</a:t>
            </a:r>
            <a:r>
              <a:rPr lang="en-US" sz="2400" dirty="0"/>
              <a:t> </a:t>
            </a:r>
            <a:r>
              <a:rPr lang="en-US" sz="2400" dirty="0" err="1"/>
              <a:t>tramvai</a:t>
            </a:r>
            <a:r>
              <a:rPr lang="en-US" sz="2400" dirty="0"/>
              <a:t> -Strada </a:t>
            </a:r>
            <a:r>
              <a:rPr lang="en-US" sz="2400" dirty="0" err="1"/>
              <a:t>Pădurii</a:t>
            </a:r>
            <a:r>
              <a:rPr lang="en-US" sz="2400" dirty="0"/>
              <a:t>”</a:t>
            </a:r>
            <a:endParaRPr lang="ro-RO" sz="2400" dirty="0"/>
          </a:p>
          <a:p>
            <a:pPr algn="ctr"/>
            <a:r>
              <a:rPr lang="en-US" sz="2400" dirty="0"/>
              <a:t> </a:t>
            </a:r>
            <a:r>
              <a:rPr lang="en-US" sz="2400" dirty="0" err="1"/>
              <a:t>Atragerea</a:t>
            </a:r>
            <a:r>
              <a:rPr lang="en-US" sz="2400" dirty="0"/>
              <a:t> </a:t>
            </a:r>
            <a:r>
              <a:rPr lang="en-US" sz="2400" dirty="0" err="1"/>
              <a:t>inve</a:t>
            </a:r>
            <a:r>
              <a:rPr lang="ro-RO" sz="2400" dirty="0"/>
              <a:t>s</a:t>
            </a:r>
            <a:r>
              <a:rPr lang="en-US" sz="2400" dirty="0" err="1"/>
              <a:t>tiției</a:t>
            </a:r>
            <a:r>
              <a:rPr lang="en-US" sz="2400" dirty="0"/>
              <a:t> private: Parc </a:t>
            </a:r>
            <a:r>
              <a:rPr lang="en-US" sz="2400" dirty="0" err="1"/>
              <a:t>comercial</a:t>
            </a:r>
            <a:r>
              <a:rPr lang="en-US" sz="2400" dirty="0"/>
              <a:t> AFI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cartierul</a:t>
            </a:r>
            <a:r>
              <a:rPr lang="en-US" sz="2400" dirty="0"/>
              <a:t> </a:t>
            </a:r>
            <a:r>
              <a:rPr lang="en-US" sz="2400" dirty="0" err="1"/>
              <a:t>Aurel</a:t>
            </a:r>
            <a:r>
              <a:rPr lang="en-US" sz="2400" dirty="0"/>
              <a:t> Vlaicu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3C0BFC-495B-19B0-C3F3-5CBB1FB25C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336937" y="2416886"/>
            <a:ext cx="2855063" cy="335406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/>
              <a:t>324,273</a:t>
            </a:r>
            <a:r>
              <a:rPr lang="ro-RO" sz="3100" dirty="0"/>
              <a:t> ron</a:t>
            </a:r>
            <a:endParaRPr lang="en-US" sz="3100" dirty="0"/>
          </a:p>
          <a:p>
            <a:r>
              <a:rPr lang="en-US" sz="3100" dirty="0"/>
              <a:t>7000</a:t>
            </a:r>
            <a:r>
              <a:rPr lang="ro-RO" sz="3100" dirty="0"/>
              <a:t> ron</a:t>
            </a:r>
            <a:endParaRPr lang="en-US" sz="3100" dirty="0"/>
          </a:p>
          <a:p>
            <a:r>
              <a:rPr lang="ro-RO" sz="3100" dirty="0"/>
              <a:t>parteneriat</a:t>
            </a:r>
            <a:endParaRPr lang="en-US" sz="3100" dirty="0"/>
          </a:p>
          <a:p>
            <a:r>
              <a:rPr lang="en-US" sz="3100" dirty="0"/>
              <a:t>76,742</a:t>
            </a:r>
            <a:r>
              <a:rPr lang="ro-RO" sz="3100" dirty="0"/>
              <a:t> ron</a:t>
            </a:r>
            <a:endParaRPr lang="en-US" sz="3100" dirty="0"/>
          </a:p>
          <a:p>
            <a:r>
              <a:rPr lang="ro-RO" sz="3100" dirty="0"/>
              <a:t>parteneriat</a:t>
            </a:r>
            <a:endParaRPr lang="en-US" sz="3100" dirty="0"/>
          </a:p>
          <a:p>
            <a:r>
              <a:rPr lang="en-US" sz="3100" dirty="0"/>
              <a:t>117,661,387</a:t>
            </a:r>
            <a:r>
              <a:rPr lang="ro-RO" sz="3100" dirty="0"/>
              <a:t> ron</a:t>
            </a:r>
            <a:endParaRPr lang="en-US" sz="3100" dirty="0"/>
          </a:p>
          <a:p>
            <a:r>
              <a:rPr lang="ro-RO" sz="3100" dirty="0"/>
              <a:t>parteneriat</a:t>
            </a:r>
            <a:endParaRPr lang="en-US" sz="3100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C783C0F-F36A-BC68-2906-312D2E0D1E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1113" y="230557"/>
            <a:ext cx="944109" cy="147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178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3CA2-39D2-EE78-3EFB-CB574EA80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4604" y="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o-RO" sz="3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OBIECTIVE REALIZATE ÎN </a:t>
            </a:r>
            <a:br>
              <a:rPr kumimoji="0" lang="ro-RO" sz="54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ro-RO" sz="730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OCTOMBRIE</a:t>
            </a:r>
            <a:endParaRPr lang="en-US" sz="73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1119D9-F914-B7EB-9B8D-EA4D86F6D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7273" y="1747520"/>
            <a:ext cx="8911688" cy="4775200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sz="2300" dirty="0" err="1"/>
              <a:t>Zilele</a:t>
            </a:r>
            <a:r>
              <a:rPr lang="en-US" sz="2300" dirty="0"/>
              <a:t> </a:t>
            </a:r>
            <a:r>
              <a:rPr lang="en-US" sz="2300" dirty="0" err="1"/>
              <a:t>Culturii</a:t>
            </a:r>
            <a:r>
              <a:rPr lang="en-US" sz="2300" dirty="0"/>
              <a:t> </a:t>
            </a:r>
            <a:r>
              <a:rPr lang="en-US" sz="2300" dirty="0" err="1"/>
              <a:t>Austriece</a:t>
            </a:r>
            <a:endParaRPr lang="en-US" sz="2300" dirty="0"/>
          </a:p>
          <a:p>
            <a:pPr algn="ctr">
              <a:lnSpc>
                <a:spcPct val="120000"/>
              </a:lnSpc>
            </a:pPr>
            <a:r>
              <a:rPr lang="en-US" sz="2300" dirty="0" err="1"/>
              <a:t>Ziua</a:t>
            </a:r>
            <a:r>
              <a:rPr lang="en-US" sz="2300" dirty="0"/>
              <a:t> </a:t>
            </a:r>
            <a:r>
              <a:rPr lang="en-US" sz="2300" dirty="0" err="1"/>
              <a:t>Vârstnicului</a:t>
            </a:r>
            <a:endParaRPr lang="en-US" sz="2300" dirty="0"/>
          </a:p>
          <a:p>
            <a:pPr algn="ctr">
              <a:lnSpc>
                <a:spcPct val="120000"/>
              </a:lnSpc>
            </a:pPr>
            <a:r>
              <a:rPr lang="en-US" sz="2300" dirty="0" err="1"/>
              <a:t>Finalizare</a:t>
            </a:r>
            <a:r>
              <a:rPr lang="en-US" sz="2300" dirty="0"/>
              <a:t> </a:t>
            </a:r>
            <a:r>
              <a:rPr lang="en-US" sz="2300" dirty="0" err="1"/>
              <a:t>cvartal</a:t>
            </a:r>
            <a:r>
              <a:rPr lang="en-US" sz="2300" dirty="0"/>
              <a:t> Aristide Dragomir</a:t>
            </a:r>
          </a:p>
          <a:p>
            <a:pPr algn="ctr">
              <a:lnSpc>
                <a:spcPct val="120000"/>
              </a:lnSpc>
            </a:pPr>
            <a:r>
              <a:rPr lang="en-US" sz="2300" dirty="0" err="1"/>
              <a:t>Festivalul</a:t>
            </a:r>
            <a:r>
              <a:rPr lang="en-US" sz="2300" dirty="0"/>
              <a:t> </a:t>
            </a:r>
            <a:r>
              <a:rPr lang="en-US" sz="2300" dirty="0" err="1"/>
              <a:t>Vinului</a:t>
            </a:r>
            <a:endParaRPr lang="en-US" sz="2300" dirty="0"/>
          </a:p>
          <a:p>
            <a:pPr algn="ctr">
              <a:lnSpc>
                <a:spcPct val="120000"/>
              </a:lnSpc>
            </a:pPr>
            <a:r>
              <a:rPr lang="en-US" sz="2300" dirty="0" err="1"/>
              <a:t>Curățenie</a:t>
            </a:r>
            <a:r>
              <a:rPr lang="en-US" sz="2300" dirty="0"/>
              <a:t> de </a:t>
            </a:r>
            <a:r>
              <a:rPr lang="en-US" sz="2300" dirty="0" err="1"/>
              <a:t>toamnă</a:t>
            </a:r>
            <a:endParaRPr lang="en-US" sz="2300" dirty="0"/>
          </a:p>
          <a:p>
            <a:pPr algn="ctr">
              <a:lnSpc>
                <a:spcPct val="120000"/>
              </a:lnSpc>
            </a:pPr>
            <a:r>
              <a:rPr lang="en-US" sz="2300" dirty="0" err="1"/>
              <a:t>Balul</a:t>
            </a:r>
            <a:r>
              <a:rPr lang="en-US" sz="2300" dirty="0"/>
              <a:t> </a:t>
            </a:r>
            <a:r>
              <a:rPr lang="en-US" sz="2300" dirty="0" err="1"/>
              <a:t>Comunității</a:t>
            </a:r>
            <a:r>
              <a:rPr lang="en-US" sz="2300" dirty="0"/>
              <a:t> </a:t>
            </a:r>
            <a:r>
              <a:rPr lang="en-US" sz="2300" dirty="0" err="1"/>
              <a:t>Arădene</a:t>
            </a:r>
            <a:endParaRPr lang="en-US" sz="2300" dirty="0"/>
          </a:p>
          <a:p>
            <a:pPr algn="ctr">
              <a:lnSpc>
                <a:spcPct val="120000"/>
              </a:lnSpc>
            </a:pPr>
            <a:r>
              <a:rPr lang="en-US" sz="2300" dirty="0"/>
              <a:t>   </a:t>
            </a:r>
            <a:r>
              <a:rPr lang="en-US" sz="2300" dirty="0" err="1"/>
              <a:t>Refacere</a:t>
            </a:r>
            <a:r>
              <a:rPr lang="en-US" sz="2300" dirty="0"/>
              <a:t> zona </a:t>
            </a:r>
            <a:r>
              <a:rPr lang="en-US" sz="2300" dirty="0" err="1"/>
              <a:t>si</a:t>
            </a:r>
            <a:r>
              <a:rPr lang="en-US" sz="2300" dirty="0"/>
              <a:t> </a:t>
            </a:r>
            <a:r>
              <a:rPr lang="en-US" sz="2300" dirty="0" err="1"/>
              <a:t>parcări</a:t>
            </a:r>
            <a:r>
              <a:rPr lang="en-US" sz="2300" dirty="0"/>
              <a:t> </a:t>
            </a:r>
            <a:r>
              <a:rPr lang="en-US" sz="2300" dirty="0" err="1"/>
              <a:t>în</a:t>
            </a:r>
            <a:r>
              <a:rPr lang="en-US" sz="2300" dirty="0"/>
              <a:t> Colonia UTA</a:t>
            </a:r>
          </a:p>
          <a:p>
            <a:pPr algn="ctr">
              <a:lnSpc>
                <a:spcPct val="120000"/>
              </a:lnSpc>
            </a:pPr>
            <a:r>
              <a:rPr lang="en-US" sz="2300" dirty="0"/>
              <a:t>  </a:t>
            </a:r>
            <a:r>
              <a:rPr lang="en-US" sz="2300" dirty="0" err="1"/>
              <a:t>Refacerea</a:t>
            </a:r>
            <a:r>
              <a:rPr lang="en-US" sz="2300" dirty="0"/>
              <a:t> </a:t>
            </a:r>
            <a:r>
              <a:rPr lang="en-US" sz="2300" dirty="0" err="1"/>
              <a:t>aleilor</a:t>
            </a:r>
            <a:r>
              <a:rPr lang="en-US" sz="2300" dirty="0"/>
              <a:t> </a:t>
            </a:r>
            <a:r>
              <a:rPr lang="en-US" sz="2300" dirty="0" err="1"/>
              <a:t>principale</a:t>
            </a:r>
            <a:r>
              <a:rPr lang="en-US" sz="2300" dirty="0"/>
              <a:t> din </a:t>
            </a:r>
            <a:r>
              <a:rPr lang="en-US" sz="2300" dirty="0" err="1"/>
              <a:t>Cimitirele</a:t>
            </a:r>
            <a:r>
              <a:rPr lang="en-US" sz="2300" dirty="0"/>
              <a:t> </a:t>
            </a:r>
            <a:r>
              <a:rPr lang="ro-RO" sz="2300" dirty="0"/>
              <a:t>„</a:t>
            </a:r>
            <a:r>
              <a:rPr lang="en-US" sz="2300" dirty="0" err="1"/>
              <a:t>Eternitatea</a:t>
            </a:r>
            <a:r>
              <a:rPr lang="en-US" sz="2300" dirty="0"/>
              <a:t>” </a:t>
            </a:r>
            <a:r>
              <a:rPr lang="en-US" sz="2300" dirty="0" err="1"/>
              <a:t>și</a:t>
            </a:r>
            <a:r>
              <a:rPr lang="en-US" sz="2300" dirty="0"/>
              <a:t> </a:t>
            </a:r>
            <a:r>
              <a:rPr lang="ro-RO" sz="2300" dirty="0"/>
              <a:t>„</a:t>
            </a:r>
            <a:r>
              <a:rPr lang="en-US" sz="2300" dirty="0" err="1"/>
              <a:t>Pomenirea</a:t>
            </a:r>
            <a:r>
              <a:rPr lang="en-US" sz="2300" dirty="0"/>
              <a:t>”</a:t>
            </a:r>
          </a:p>
          <a:p>
            <a:pPr algn="ctr">
              <a:lnSpc>
                <a:spcPct val="120000"/>
              </a:lnSpc>
            </a:pPr>
            <a:r>
              <a:rPr lang="en-US" sz="2300" dirty="0"/>
              <a:t>   </a:t>
            </a:r>
            <a:r>
              <a:rPr lang="en-US" sz="2300" dirty="0" err="1"/>
              <a:t>Finalizarea</a:t>
            </a:r>
            <a:r>
              <a:rPr lang="en-US" sz="2300" dirty="0"/>
              <a:t> </a:t>
            </a:r>
            <a:r>
              <a:rPr lang="en-US" sz="2300" dirty="0" err="1"/>
              <a:t>investiției</a:t>
            </a:r>
            <a:r>
              <a:rPr lang="en-US" sz="2300" dirty="0"/>
              <a:t> </a:t>
            </a:r>
            <a:r>
              <a:rPr lang="ro-RO" sz="2300" dirty="0"/>
              <a:t>„</a:t>
            </a:r>
            <a:r>
              <a:rPr lang="en-US" sz="2300" dirty="0" err="1"/>
              <a:t>Teren</a:t>
            </a:r>
            <a:r>
              <a:rPr lang="en-US" sz="2300" dirty="0"/>
              <a:t> de sport </a:t>
            </a:r>
            <a:r>
              <a:rPr lang="en-US" sz="2300" dirty="0" err="1"/>
              <a:t>și</a:t>
            </a:r>
            <a:r>
              <a:rPr lang="en-US" sz="2300" dirty="0"/>
              <a:t> loc de </a:t>
            </a:r>
            <a:r>
              <a:rPr lang="en-US" sz="2300" dirty="0" err="1"/>
              <a:t>joacă</a:t>
            </a:r>
            <a:r>
              <a:rPr lang="en-US" sz="2300" dirty="0"/>
              <a:t>” </a:t>
            </a:r>
            <a:r>
              <a:rPr lang="en-US" sz="2300" dirty="0" err="1"/>
              <a:t>în</a:t>
            </a:r>
            <a:r>
              <a:rPr lang="en-US" sz="2300" dirty="0"/>
              <a:t> </a:t>
            </a:r>
            <a:r>
              <a:rPr lang="en-US" sz="2300" dirty="0" err="1"/>
              <a:t>cartierul</a:t>
            </a:r>
            <a:r>
              <a:rPr lang="en-US" sz="2300" dirty="0"/>
              <a:t> GAI.</a:t>
            </a:r>
          </a:p>
          <a:p>
            <a:pPr algn="ctr">
              <a:lnSpc>
                <a:spcPct val="120000"/>
              </a:lnSpc>
            </a:pPr>
            <a:r>
              <a:rPr lang="en-US" sz="2300" dirty="0" err="1"/>
              <a:t>Amplasarea</a:t>
            </a:r>
            <a:r>
              <a:rPr lang="en-US" sz="2300" dirty="0"/>
              <a:t> a 250 de module </a:t>
            </a:r>
            <a:r>
              <a:rPr lang="en-US" sz="2300" dirty="0" err="1"/>
              <a:t>pentru</a:t>
            </a:r>
            <a:r>
              <a:rPr lang="en-US" sz="2300" dirty="0"/>
              <a:t> </a:t>
            </a:r>
            <a:r>
              <a:rPr lang="en-US" sz="2300" dirty="0" err="1"/>
              <a:t>colectarea</a:t>
            </a:r>
            <a:r>
              <a:rPr lang="en-US" sz="2300" dirty="0"/>
              <a:t> </a:t>
            </a:r>
            <a:r>
              <a:rPr lang="en-US" sz="2300" dirty="0" err="1"/>
              <a:t>selectivă</a:t>
            </a:r>
            <a:r>
              <a:rPr lang="en-US" sz="2300" dirty="0"/>
              <a:t> a </a:t>
            </a:r>
            <a:r>
              <a:rPr lang="en-US" sz="2300" dirty="0" err="1"/>
              <a:t>deșeurilor</a:t>
            </a:r>
            <a:r>
              <a:rPr lang="en-US" sz="2300" dirty="0"/>
              <a:t> </a:t>
            </a:r>
            <a:r>
              <a:rPr lang="en-US" sz="2300" dirty="0" err="1"/>
              <a:t>în</a:t>
            </a:r>
            <a:r>
              <a:rPr lang="en-US" sz="2300" dirty="0"/>
              <a:t> 41 de </a:t>
            </a:r>
            <a:endParaRPr lang="ro-RO" sz="2300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sz="2300" dirty="0" err="1"/>
              <a:t>locații</a:t>
            </a:r>
            <a:r>
              <a:rPr lang="en-US" sz="2300" dirty="0"/>
              <a:t> din </a:t>
            </a:r>
            <a:r>
              <a:rPr lang="en-US" sz="2300" dirty="0" err="1"/>
              <a:t>cartierele</a:t>
            </a:r>
            <a:r>
              <a:rPr lang="en-US" sz="2300" dirty="0"/>
              <a:t> Alfa </a:t>
            </a:r>
            <a:r>
              <a:rPr lang="en-US" sz="2300" dirty="0" err="1"/>
              <a:t>și</a:t>
            </a:r>
            <a:r>
              <a:rPr lang="en-US" sz="2300" dirty="0"/>
              <a:t> </a:t>
            </a:r>
            <a:r>
              <a:rPr lang="en-US" sz="2300" dirty="0" err="1"/>
              <a:t>Confecții</a:t>
            </a:r>
            <a:r>
              <a:rPr lang="en-US" sz="2300" dirty="0"/>
              <a:t>.</a:t>
            </a:r>
          </a:p>
          <a:p>
            <a:pPr algn="ctr">
              <a:lnSpc>
                <a:spcPct val="120000"/>
              </a:lnSpc>
            </a:pPr>
            <a:r>
              <a:rPr lang="en-US" sz="2300" dirty="0"/>
              <a:t>              </a:t>
            </a:r>
            <a:r>
              <a:rPr lang="en-US" sz="2300" dirty="0" err="1"/>
              <a:t>Finalizarea</a:t>
            </a:r>
            <a:r>
              <a:rPr lang="en-US" sz="2300" dirty="0"/>
              <a:t> </a:t>
            </a:r>
            <a:r>
              <a:rPr lang="en-US" sz="2300" dirty="0" err="1"/>
              <a:t>lucrărilor</a:t>
            </a:r>
            <a:r>
              <a:rPr lang="en-US" sz="2300" dirty="0"/>
              <a:t> la </a:t>
            </a:r>
            <a:r>
              <a:rPr lang="en-US" sz="2300" dirty="0" err="1"/>
              <a:t>Parcul</a:t>
            </a:r>
            <a:r>
              <a:rPr lang="en-US" sz="2300" dirty="0"/>
              <a:t> din </a:t>
            </a:r>
            <a:r>
              <a:rPr lang="en-US" sz="2300" dirty="0" err="1"/>
              <a:t>Micalaca</a:t>
            </a:r>
            <a:r>
              <a:rPr lang="en-US" sz="2300" dirty="0"/>
              <a:t> Zona 300.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92E950-3C2E-A795-3C2C-D1F9093190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369884" y="1625599"/>
            <a:ext cx="2546118" cy="4500881"/>
          </a:xfrm>
        </p:spPr>
        <p:txBody>
          <a:bodyPr>
            <a:normAutofit fontScale="62500" lnSpcReduction="20000"/>
          </a:bodyPr>
          <a:lstStyle/>
          <a:p>
            <a:r>
              <a:rPr lang="en-US" sz="3500" dirty="0"/>
              <a:t>35,000</a:t>
            </a:r>
            <a:r>
              <a:rPr lang="ro-RO" sz="3500" dirty="0"/>
              <a:t> ron</a:t>
            </a:r>
            <a:endParaRPr lang="en-US" sz="3500" dirty="0"/>
          </a:p>
          <a:p>
            <a:r>
              <a:rPr lang="en-US" sz="3500" dirty="0"/>
              <a:t>70,000</a:t>
            </a:r>
            <a:r>
              <a:rPr lang="ro-RO" sz="3500" dirty="0"/>
              <a:t> ron</a:t>
            </a:r>
            <a:endParaRPr lang="en-US" sz="3500" dirty="0"/>
          </a:p>
          <a:p>
            <a:r>
              <a:rPr lang="en-US" sz="3500" dirty="0"/>
              <a:t>958,455</a:t>
            </a:r>
            <a:r>
              <a:rPr lang="ro-RO" sz="3500" dirty="0"/>
              <a:t> ron</a:t>
            </a:r>
            <a:endParaRPr lang="en-US" sz="3500" dirty="0"/>
          </a:p>
          <a:p>
            <a:r>
              <a:rPr lang="en-US" sz="3500" dirty="0"/>
              <a:t>141,067</a:t>
            </a:r>
            <a:r>
              <a:rPr lang="ro-RO" sz="3500" dirty="0"/>
              <a:t> ron</a:t>
            </a:r>
            <a:endParaRPr lang="en-US" sz="3500" dirty="0"/>
          </a:p>
          <a:p>
            <a:r>
              <a:rPr lang="ro-RO" sz="3500" dirty="0"/>
              <a:t>Contract</a:t>
            </a:r>
            <a:endParaRPr lang="en-US" sz="3500" dirty="0"/>
          </a:p>
          <a:p>
            <a:r>
              <a:rPr lang="en-US" sz="3500" dirty="0"/>
              <a:t>40,000</a:t>
            </a:r>
            <a:r>
              <a:rPr lang="ro-RO" sz="3500" dirty="0"/>
              <a:t> ron</a:t>
            </a:r>
            <a:endParaRPr lang="en-US" sz="3500" dirty="0"/>
          </a:p>
          <a:p>
            <a:r>
              <a:rPr lang="en-US" sz="3500" dirty="0"/>
              <a:t>1,191,670</a:t>
            </a:r>
            <a:r>
              <a:rPr lang="ro-RO" sz="3500" dirty="0"/>
              <a:t> ron</a:t>
            </a:r>
            <a:endParaRPr lang="en-US" sz="3500" dirty="0"/>
          </a:p>
          <a:p>
            <a:r>
              <a:rPr lang="en-US" sz="3500" dirty="0"/>
              <a:t>692,527</a:t>
            </a:r>
            <a:r>
              <a:rPr lang="ro-RO" sz="3500" dirty="0"/>
              <a:t> ron</a:t>
            </a:r>
            <a:endParaRPr lang="en-US" sz="3500" dirty="0"/>
          </a:p>
          <a:p>
            <a:r>
              <a:rPr lang="en-US" sz="3500" dirty="0"/>
              <a:t>971,520</a:t>
            </a:r>
            <a:r>
              <a:rPr lang="ro-RO" sz="3500" dirty="0"/>
              <a:t> ron</a:t>
            </a:r>
            <a:endParaRPr lang="en-US" sz="3500" dirty="0"/>
          </a:p>
          <a:p>
            <a:r>
              <a:rPr lang="en-US" sz="3500" dirty="0"/>
              <a:t>1,904,000</a:t>
            </a:r>
            <a:r>
              <a:rPr lang="ro-RO" sz="3500" dirty="0"/>
              <a:t> ron</a:t>
            </a:r>
            <a:endParaRPr lang="en-US" sz="3500" dirty="0"/>
          </a:p>
          <a:p>
            <a:r>
              <a:rPr lang="en-US" sz="3500" dirty="0"/>
              <a:t>10,260,175</a:t>
            </a:r>
            <a:r>
              <a:rPr lang="ro-RO" sz="3500" dirty="0"/>
              <a:t> ron</a:t>
            </a:r>
            <a:endParaRPr lang="en-US" sz="3500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AABA74-C2D1-53EE-B0A2-2DAFDACC0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643" y="268200"/>
            <a:ext cx="733358" cy="114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339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7099-3FC5-F692-E7E0-96FE8758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5404" y="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o-RO" sz="3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OBIECTIVE REALIZATE ÎN </a:t>
            </a:r>
            <a:br>
              <a:rPr kumimoji="0" lang="ro-RO" sz="54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ro-RO" sz="80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NOIEMBRIE</a:t>
            </a:r>
            <a:endParaRPr lang="en-US" sz="8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ADB533-FC94-70B1-38BD-24FBF1DEE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0" y="2548966"/>
            <a:ext cx="7965440" cy="3790874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/>
              <a:t>   </a:t>
            </a:r>
            <a:r>
              <a:rPr lang="en-US" sz="2200" dirty="0" err="1"/>
              <a:t>Amplasarea</a:t>
            </a:r>
            <a:r>
              <a:rPr lang="en-US" sz="2200" dirty="0"/>
              <a:t> </a:t>
            </a:r>
            <a:r>
              <a:rPr lang="en-US" sz="2200" dirty="0" err="1"/>
              <a:t>unui</a:t>
            </a:r>
            <a:r>
              <a:rPr lang="en-US" sz="2200" dirty="0"/>
              <a:t> </a:t>
            </a:r>
            <a:r>
              <a:rPr lang="en-US" sz="2200" dirty="0" err="1"/>
              <a:t>pumptruck</a:t>
            </a:r>
            <a:r>
              <a:rPr lang="en-US" sz="2200" dirty="0"/>
              <a:t> modular </a:t>
            </a:r>
            <a:r>
              <a:rPr lang="ro-RO" sz="2200" dirty="0"/>
              <a:t>î</a:t>
            </a:r>
            <a:r>
              <a:rPr lang="en-US" sz="2200" dirty="0"/>
              <a:t>n </a:t>
            </a:r>
            <a:r>
              <a:rPr lang="en-US" sz="2200" dirty="0" err="1"/>
              <a:t>Parcul</a:t>
            </a:r>
            <a:r>
              <a:rPr lang="en-US" sz="2200" dirty="0"/>
              <a:t> Aventura </a:t>
            </a:r>
            <a:r>
              <a:rPr lang="en-US" sz="2200" dirty="0" err="1"/>
              <a:t>Voinicilor</a:t>
            </a:r>
            <a:r>
              <a:rPr lang="en-US" sz="2200" dirty="0"/>
              <a:t> </a:t>
            </a:r>
            <a:endParaRPr lang="ro-RO" sz="2200" dirty="0"/>
          </a:p>
          <a:p>
            <a:r>
              <a:rPr lang="en-US" sz="2200" dirty="0"/>
              <a:t>   </a:t>
            </a:r>
            <a:r>
              <a:rPr lang="en-US" sz="2200" dirty="0" err="1"/>
              <a:t>Înlocuirea</a:t>
            </a:r>
            <a:r>
              <a:rPr lang="en-US" sz="2200" dirty="0"/>
              <a:t> </a:t>
            </a:r>
            <a:r>
              <a:rPr lang="en-US" sz="2200" dirty="0" err="1"/>
              <a:t>tuturor</a:t>
            </a:r>
            <a:r>
              <a:rPr lang="en-US" sz="2200" dirty="0"/>
              <a:t> </a:t>
            </a:r>
            <a:r>
              <a:rPr lang="en-US" sz="2200" dirty="0" err="1"/>
              <a:t>meselor</a:t>
            </a:r>
            <a:r>
              <a:rPr lang="en-US" sz="2200" dirty="0"/>
              <a:t> din </a:t>
            </a:r>
            <a:r>
              <a:rPr lang="en-US" sz="2200" dirty="0" err="1"/>
              <a:t>Piața</a:t>
            </a:r>
            <a:r>
              <a:rPr lang="en-US" sz="2200" dirty="0"/>
              <a:t> Mihai </a:t>
            </a:r>
            <a:r>
              <a:rPr lang="en-US" sz="2200" dirty="0" err="1"/>
              <a:t>Viteazu</a:t>
            </a:r>
            <a:r>
              <a:rPr lang="ro-RO" sz="2200" dirty="0"/>
              <a:t>l</a:t>
            </a:r>
            <a:r>
              <a:rPr lang="en-US" sz="2200" dirty="0"/>
              <a:t> Arad</a:t>
            </a:r>
          </a:p>
          <a:p>
            <a:r>
              <a:rPr lang="en-US" sz="2200" dirty="0"/>
              <a:t> </a:t>
            </a:r>
            <a:r>
              <a:rPr lang="en-US" sz="2200" dirty="0" err="1"/>
              <a:t>Finalizarea</a:t>
            </a:r>
            <a:r>
              <a:rPr lang="en-US" sz="2200" dirty="0"/>
              <a:t> </a:t>
            </a:r>
            <a:r>
              <a:rPr lang="en-US" sz="2200" dirty="0" err="1"/>
              <a:t>modernizării</a:t>
            </a:r>
            <a:r>
              <a:rPr lang="en-US" sz="2200" dirty="0"/>
              <a:t> </a:t>
            </a:r>
            <a:r>
              <a:rPr lang="en-US" sz="2200" dirty="0" err="1"/>
              <a:t>terenului</a:t>
            </a:r>
            <a:r>
              <a:rPr lang="en-US" sz="2200" dirty="0"/>
              <a:t> de sport de la </a:t>
            </a:r>
            <a:r>
              <a:rPr lang="en-US" sz="2200" dirty="0" err="1"/>
              <a:t>Colegiul</a:t>
            </a:r>
            <a:r>
              <a:rPr lang="en-US" sz="2200" dirty="0"/>
              <a:t> </a:t>
            </a:r>
            <a:r>
              <a:rPr lang="en-US" sz="2200" dirty="0" err="1"/>
              <a:t>Național</a:t>
            </a:r>
            <a:r>
              <a:rPr lang="en-US" sz="2200" dirty="0"/>
              <a:t> </a:t>
            </a:r>
            <a:r>
              <a:rPr lang="ro-RO" sz="2200" dirty="0"/>
              <a:t>„</a:t>
            </a:r>
            <a:r>
              <a:rPr lang="en-US" sz="2200" dirty="0"/>
              <a:t>Moise </a:t>
            </a:r>
            <a:r>
              <a:rPr lang="en-US" sz="2200" dirty="0" err="1"/>
              <a:t>Nicoară</a:t>
            </a:r>
            <a:r>
              <a:rPr lang="en-US" sz="2200" dirty="0"/>
              <a:t>” Arad</a:t>
            </a:r>
          </a:p>
          <a:p>
            <a:r>
              <a:rPr lang="en-US" sz="2200" dirty="0"/>
              <a:t>  </a:t>
            </a:r>
            <a:r>
              <a:rPr lang="en-US" sz="2200" dirty="0" err="1"/>
              <a:t>Amenajarea</a:t>
            </a:r>
            <a:r>
              <a:rPr lang="en-US" sz="2200" dirty="0"/>
              <a:t> </a:t>
            </a:r>
            <a:r>
              <a:rPr lang="en-US" sz="2200" dirty="0" err="1"/>
              <a:t>unei</a:t>
            </a:r>
            <a:r>
              <a:rPr lang="en-US" sz="2200" dirty="0"/>
              <a:t> </a:t>
            </a:r>
            <a:r>
              <a:rPr lang="en-US" sz="2200" dirty="0" err="1"/>
              <a:t>noi</a:t>
            </a:r>
            <a:r>
              <a:rPr lang="en-US" sz="2200" dirty="0"/>
              <a:t> </a:t>
            </a:r>
            <a:r>
              <a:rPr lang="en-US" sz="2200" dirty="0" err="1"/>
              <a:t>biblioteci</a:t>
            </a:r>
            <a:r>
              <a:rPr lang="en-US" sz="2200" dirty="0"/>
              <a:t> </a:t>
            </a:r>
            <a:r>
              <a:rPr lang="ro-RO" sz="2200" dirty="0"/>
              <a:t>î</a:t>
            </a:r>
            <a:r>
              <a:rPr lang="en-US" sz="2200" dirty="0"/>
              <a:t>n </a:t>
            </a:r>
            <a:r>
              <a:rPr lang="en-US" sz="2200" dirty="0" err="1"/>
              <a:t>incinta</a:t>
            </a:r>
            <a:r>
              <a:rPr lang="en-US" sz="2200" dirty="0"/>
              <a:t> </a:t>
            </a:r>
            <a:r>
              <a:rPr lang="en-US" sz="2200" dirty="0" err="1"/>
              <a:t>Colegiului</a:t>
            </a:r>
            <a:r>
              <a:rPr lang="en-US" sz="2200" dirty="0"/>
              <a:t> </a:t>
            </a:r>
            <a:r>
              <a:rPr lang="en-US" sz="2200" dirty="0" err="1"/>
              <a:t>Național</a:t>
            </a:r>
            <a:r>
              <a:rPr lang="en-US" sz="2200" dirty="0"/>
              <a:t> </a:t>
            </a:r>
            <a:r>
              <a:rPr lang="ro-RO" sz="2200" dirty="0"/>
              <a:t>„</a:t>
            </a:r>
            <a:r>
              <a:rPr lang="en-US" sz="2200" dirty="0"/>
              <a:t>Moise </a:t>
            </a:r>
            <a:r>
              <a:rPr lang="en-US" sz="2200" dirty="0" err="1"/>
              <a:t>Nicoară</a:t>
            </a:r>
            <a:r>
              <a:rPr lang="en-US" sz="2200" dirty="0"/>
              <a:t>” Arad</a:t>
            </a:r>
          </a:p>
          <a:p>
            <a:r>
              <a:rPr lang="en-US" sz="2200" dirty="0"/>
              <a:t>   </a:t>
            </a:r>
            <a:r>
              <a:rPr lang="en-US" sz="2200" dirty="0" err="1"/>
              <a:t>Implementarea</a:t>
            </a:r>
            <a:r>
              <a:rPr lang="en-US" sz="2200" dirty="0"/>
              <a:t> </a:t>
            </a:r>
            <a:r>
              <a:rPr lang="en-US" sz="2200" dirty="0" err="1"/>
              <a:t>în</a:t>
            </a:r>
            <a:r>
              <a:rPr lang="en-US" sz="2200" dirty="0"/>
              <a:t> </a:t>
            </a:r>
            <a:r>
              <a:rPr lang="en-US" sz="2200" dirty="0" err="1"/>
              <a:t>municipiul</a:t>
            </a:r>
            <a:r>
              <a:rPr lang="en-US" sz="2200" dirty="0"/>
              <a:t> Arad a </a:t>
            </a:r>
            <a:r>
              <a:rPr lang="en-US" sz="2200" dirty="0" err="1"/>
              <a:t>celui</a:t>
            </a:r>
            <a:r>
              <a:rPr lang="en-US" sz="2200" dirty="0"/>
              <a:t> </a:t>
            </a:r>
            <a:r>
              <a:rPr lang="en-US" sz="2200" dirty="0" err="1"/>
              <a:t>mai</a:t>
            </a:r>
            <a:r>
              <a:rPr lang="en-US" sz="2200" dirty="0"/>
              <a:t> modern </a:t>
            </a:r>
            <a:r>
              <a:rPr lang="en-US" sz="2200" dirty="0" err="1"/>
              <a:t>sistem</a:t>
            </a:r>
            <a:r>
              <a:rPr lang="en-US" sz="2200" dirty="0"/>
              <a:t> de E-ticketing din </a:t>
            </a:r>
            <a:r>
              <a:rPr lang="en-US" sz="2200" dirty="0" err="1"/>
              <a:t>România</a:t>
            </a:r>
            <a:r>
              <a:rPr lang="en-US" sz="2200" dirty="0"/>
              <a:t>.</a:t>
            </a:r>
          </a:p>
          <a:p>
            <a:r>
              <a:rPr lang="en-US" sz="2200" dirty="0" err="1"/>
              <a:t>Finalizare</a:t>
            </a:r>
            <a:r>
              <a:rPr lang="en-US" sz="2200" dirty="0"/>
              <a:t> str</a:t>
            </a:r>
            <a:r>
              <a:rPr lang="ro-RO" sz="2200" dirty="0"/>
              <a:t>ada</a:t>
            </a:r>
            <a:r>
              <a:rPr lang="en-US" sz="2200" dirty="0"/>
              <a:t> Minerva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05BAAA-4AD3-7190-BB44-71EE6AD6C4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804401" y="2447366"/>
            <a:ext cx="2387600" cy="347591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ro-RO" sz="2100" dirty="0"/>
              <a:t>Sponsorizare</a:t>
            </a:r>
            <a:endParaRPr lang="en-US" sz="2100" dirty="0"/>
          </a:p>
          <a:p>
            <a:pPr>
              <a:lnSpc>
                <a:spcPct val="170000"/>
              </a:lnSpc>
            </a:pPr>
            <a:r>
              <a:rPr lang="en-US" sz="2100" dirty="0"/>
              <a:t>30,000</a:t>
            </a:r>
            <a:r>
              <a:rPr lang="ro-RO" sz="2100" dirty="0"/>
              <a:t> ron</a:t>
            </a:r>
            <a:endParaRPr lang="en-US" sz="2100" dirty="0"/>
          </a:p>
          <a:p>
            <a:pPr>
              <a:lnSpc>
                <a:spcPct val="170000"/>
              </a:lnSpc>
            </a:pPr>
            <a:r>
              <a:rPr lang="en-US" sz="2100" dirty="0"/>
              <a:t>4,258,750</a:t>
            </a:r>
            <a:r>
              <a:rPr lang="ro-RO" sz="2100" dirty="0"/>
              <a:t> ron</a:t>
            </a:r>
            <a:endParaRPr lang="en-US" sz="2100" dirty="0"/>
          </a:p>
          <a:p>
            <a:pPr>
              <a:lnSpc>
                <a:spcPct val="170000"/>
              </a:lnSpc>
            </a:pPr>
            <a:r>
              <a:rPr lang="en-US" sz="2100" dirty="0"/>
              <a:t>273,000</a:t>
            </a:r>
            <a:r>
              <a:rPr lang="ro-RO" sz="2100" dirty="0"/>
              <a:t> ron</a:t>
            </a:r>
            <a:endParaRPr lang="en-US" sz="2100" dirty="0"/>
          </a:p>
          <a:p>
            <a:pPr>
              <a:lnSpc>
                <a:spcPct val="170000"/>
              </a:lnSpc>
            </a:pPr>
            <a:r>
              <a:rPr lang="en-US" sz="2100" dirty="0"/>
              <a:t>8,809,255</a:t>
            </a:r>
            <a:r>
              <a:rPr lang="ro-RO" sz="2100" dirty="0"/>
              <a:t> ron</a:t>
            </a:r>
            <a:endParaRPr lang="en-US" sz="2100" dirty="0"/>
          </a:p>
          <a:p>
            <a:pPr>
              <a:lnSpc>
                <a:spcPct val="170000"/>
              </a:lnSpc>
            </a:pPr>
            <a:r>
              <a:rPr lang="en-US" sz="2100" dirty="0"/>
              <a:t>324,511</a:t>
            </a:r>
            <a:r>
              <a:rPr lang="ro-RO" sz="2100" dirty="0"/>
              <a:t> ron</a:t>
            </a:r>
            <a:endParaRPr lang="en-US" sz="2100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0DA7FF-0CA4-01A0-870D-6D48A27CA6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1683" y="95656"/>
            <a:ext cx="967707" cy="150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205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2A66A-BA48-7229-D1C3-0AB848EAD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7484" y="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o-RO" sz="3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OBIECTIVE REALIZATE ÎN </a:t>
            </a:r>
            <a:br>
              <a:rPr kumimoji="0" lang="ro-RO" sz="54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ro-RO" sz="80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DECEMBRIE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6759E4-B364-14CE-5389-AE04E775E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09040" y="2548966"/>
            <a:ext cx="7802880" cy="3882314"/>
          </a:xfrm>
        </p:spPr>
        <p:txBody>
          <a:bodyPr>
            <a:normAutofit/>
          </a:bodyPr>
          <a:lstStyle/>
          <a:p>
            <a:r>
              <a:rPr lang="en-US" dirty="0" err="1"/>
              <a:t>Programul</a:t>
            </a:r>
            <a:r>
              <a:rPr lang="en-US" dirty="0"/>
              <a:t> </a:t>
            </a:r>
            <a:r>
              <a:rPr lang="ro-RO" dirty="0"/>
              <a:t>„</a:t>
            </a:r>
            <a:r>
              <a:rPr lang="en-US" dirty="0"/>
              <a:t>Masa </a:t>
            </a:r>
            <a:r>
              <a:rPr lang="en-US" dirty="0" err="1"/>
              <a:t>Caldă</a:t>
            </a:r>
            <a:r>
              <a:rPr lang="ro-RO" dirty="0"/>
              <a:t>”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școli</a:t>
            </a:r>
            <a:r>
              <a:rPr lang="en-US" dirty="0"/>
              <a:t>. </a:t>
            </a:r>
            <a:r>
              <a:rPr lang="en-US" dirty="0" err="1"/>
              <a:t>Peste</a:t>
            </a:r>
            <a:r>
              <a:rPr lang="en-US" dirty="0"/>
              <a:t> 1600 de </a:t>
            </a:r>
            <a:r>
              <a:rPr lang="en-US" dirty="0" err="1"/>
              <a:t>elevi</a:t>
            </a:r>
            <a:r>
              <a:rPr lang="en-US" dirty="0"/>
              <a:t> </a:t>
            </a:r>
            <a:r>
              <a:rPr lang="en-US" dirty="0" err="1"/>
              <a:t>defavorizați</a:t>
            </a:r>
            <a:r>
              <a:rPr lang="en-US" dirty="0"/>
              <a:t> din </a:t>
            </a:r>
            <a:r>
              <a:rPr lang="en-US" dirty="0" err="1"/>
              <a:t>municipiul</a:t>
            </a:r>
            <a:r>
              <a:rPr lang="en-US" dirty="0"/>
              <a:t> Arad </a:t>
            </a:r>
            <a:r>
              <a:rPr lang="en-US" dirty="0" err="1"/>
              <a:t>vor</a:t>
            </a:r>
            <a:r>
              <a:rPr lang="en-US" dirty="0"/>
              <a:t> beneficia de masa </a:t>
            </a:r>
            <a:r>
              <a:rPr lang="en-US" dirty="0" err="1"/>
              <a:t>caldă</a:t>
            </a:r>
            <a:endParaRPr lang="en-US" dirty="0"/>
          </a:p>
          <a:p>
            <a:r>
              <a:rPr lang="en-US" dirty="0" err="1"/>
              <a:t>Amenajarea</a:t>
            </a:r>
            <a:r>
              <a:rPr lang="en-US" dirty="0"/>
              <a:t> </a:t>
            </a:r>
            <a:r>
              <a:rPr lang="en-US" dirty="0" err="1"/>
              <a:t>scuarului</a:t>
            </a:r>
            <a:r>
              <a:rPr lang="en-US" dirty="0"/>
              <a:t> din </a:t>
            </a:r>
            <a:r>
              <a:rPr lang="en-US" dirty="0" err="1"/>
              <a:t>spatele</a:t>
            </a:r>
            <a:r>
              <a:rPr lang="en-US" dirty="0"/>
              <a:t> </a:t>
            </a:r>
            <a:r>
              <a:rPr lang="en-US" dirty="0" err="1"/>
              <a:t>Tribunalului</a:t>
            </a:r>
            <a:r>
              <a:rPr lang="en-US" dirty="0"/>
              <a:t>, o </a:t>
            </a:r>
            <a:r>
              <a:rPr lang="en-US" dirty="0" err="1"/>
              <a:t>investiție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parteneriat</a:t>
            </a:r>
            <a:r>
              <a:rPr lang="en-US" dirty="0"/>
              <a:t> cu </a:t>
            </a:r>
            <a:r>
              <a:rPr lang="en-US" dirty="0" err="1"/>
              <a:t>societatea</a:t>
            </a:r>
            <a:r>
              <a:rPr lang="en-US" dirty="0"/>
              <a:t> </a:t>
            </a:r>
            <a:r>
              <a:rPr lang="en-US" dirty="0" err="1"/>
              <a:t>civilă</a:t>
            </a:r>
            <a:endParaRPr lang="en-US" dirty="0"/>
          </a:p>
          <a:p>
            <a:r>
              <a:rPr lang="en-US" dirty="0" err="1"/>
              <a:t>Modernizare</a:t>
            </a:r>
            <a:r>
              <a:rPr lang="en-US" dirty="0"/>
              <a:t> </a:t>
            </a:r>
            <a:r>
              <a:rPr lang="en-US" dirty="0" err="1"/>
              <a:t>rețele</a:t>
            </a:r>
            <a:r>
              <a:rPr lang="en-US" dirty="0"/>
              <a:t> </a:t>
            </a:r>
            <a:r>
              <a:rPr lang="en-US" dirty="0" err="1"/>
              <a:t>termice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municipiul</a:t>
            </a:r>
            <a:r>
              <a:rPr lang="en-US" dirty="0"/>
              <a:t> Arad</a:t>
            </a:r>
          </a:p>
          <a:p>
            <a:r>
              <a:rPr lang="en-US" dirty="0" err="1"/>
              <a:t>Distribuire</a:t>
            </a:r>
            <a:r>
              <a:rPr lang="en-US" dirty="0"/>
              <a:t> </a:t>
            </a:r>
            <a:r>
              <a:rPr lang="en-US" dirty="0" err="1"/>
              <a:t>ajutoare</a:t>
            </a:r>
            <a:r>
              <a:rPr lang="en-US" dirty="0"/>
              <a:t> </a:t>
            </a:r>
            <a:r>
              <a:rPr lang="en-US" dirty="0" err="1"/>
              <a:t>alimentare</a:t>
            </a:r>
            <a:r>
              <a:rPr lang="en-US" dirty="0"/>
              <a:t> de la UE</a:t>
            </a:r>
          </a:p>
          <a:p>
            <a:r>
              <a:rPr lang="en-US" dirty="0"/>
              <a:t>Gala </a:t>
            </a:r>
            <a:r>
              <a:rPr lang="en-US" dirty="0" err="1"/>
              <a:t>Clădirilor</a:t>
            </a:r>
            <a:r>
              <a:rPr lang="en-US" dirty="0"/>
              <a:t> </a:t>
            </a:r>
            <a:r>
              <a:rPr lang="en-US" dirty="0" err="1"/>
              <a:t>Istorice</a:t>
            </a:r>
            <a:endParaRPr lang="en-US" dirty="0"/>
          </a:p>
          <a:p>
            <a:r>
              <a:rPr lang="en-US" dirty="0" err="1"/>
              <a:t>Deratizare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municipiul</a:t>
            </a:r>
            <a:r>
              <a:rPr lang="en-US" dirty="0"/>
              <a:t> Arad</a:t>
            </a:r>
          </a:p>
          <a:p>
            <a:r>
              <a:rPr lang="en-US" dirty="0"/>
              <a:t>T</a:t>
            </a:r>
            <a:r>
              <a:rPr lang="ro-RO" dirty="0"/>
              <a:t>â</a:t>
            </a:r>
            <a:r>
              <a:rPr lang="en-US" dirty="0" err="1"/>
              <a:t>rgul</a:t>
            </a:r>
            <a:r>
              <a:rPr lang="en-US" dirty="0"/>
              <a:t> de </a:t>
            </a:r>
            <a:r>
              <a:rPr lang="en-US" dirty="0" err="1"/>
              <a:t>Crăciun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B4BB49-649D-4419-C0CE-F5C3099590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870915" y="2548966"/>
            <a:ext cx="3321085" cy="4417212"/>
          </a:xfrm>
        </p:spPr>
        <p:txBody>
          <a:bodyPr>
            <a:normAutofit/>
          </a:bodyPr>
          <a:lstStyle/>
          <a:p>
            <a:r>
              <a:rPr lang="ro-RO" dirty="0"/>
              <a:t>Program guvernamental</a:t>
            </a:r>
          </a:p>
          <a:p>
            <a:endParaRPr lang="en-US" dirty="0"/>
          </a:p>
          <a:p>
            <a:r>
              <a:rPr lang="ro-RO" dirty="0"/>
              <a:t>Sponsorizare</a:t>
            </a:r>
            <a:endParaRPr lang="en-US" dirty="0"/>
          </a:p>
          <a:p>
            <a:r>
              <a:rPr lang="en-US" dirty="0"/>
              <a:t>30,384,300</a:t>
            </a:r>
            <a:r>
              <a:rPr lang="ro-RO" dirty="0"/>
              <a:t> ron</a:t>
            </a:r>
            <a:endParaRPr lang="en-US" dirty="0"/>
          </a:p>
          <a:p>
            <a:r>
              <a:rPr lang="ro-RO" dirty="0"/>
              <a:t>Program european</a:t>
            </a:r>
            <a:endParaRPr lang="en-US" dirty="0"/>
          </a:p>
          <a:p>
            <a:r>
              <a:rPr lang="en-US" dirty="0"/>
              <a:t>45,748</a:t>
            </a:r>
            <a:r>
              <a:rPr lang="ro-RO" dirty="0"/>
              <a:t> ron</a:t>
            </a:r>
            <a:endParaRPr lang="en-US" dirty="0"/>
          </a:p>
          <a:p>
            <a:r>
              <a:rPr lang="en-US" dirty="0"/>
              <a:t>419,839</a:t>
            </a:r>
            <a:r>
              <a:rPr lang="ro-RO" dirty="0"/>
              <a:t> ron</a:t>
            </a:r>
            <a:endParaRPr lang="en-US" dirty="0"/>
          </a:p>
          <a:p>
            <a:r>
              <a:rPr lang="en-US" dirty="0"/>
              <a:t>550,810</a:t>
            </a:r>
            <a:r>
              <a:rPr lang="ro-RO" dirty="0"/>
              <a:t> ron</a:t>
            </a:r>
            <a:endParaRPr lang="en-US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834FA0-B312-CC2F-E565-54141A9089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9171" y="107898"/>
            <a:ext cx="907757" cy="1416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538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97FD-079D-17FB-FE9A-14AF37277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692" y="1690814"/>
            <a:ext cx="8915399" cy="1468800"/>
          </a:xfrm>
        </p:spPr>
        <p:txBody>
          <a:bodyPr/>
          <a:lstStyle/>
          <a:p>
            <a:r>
              <a:rPr lang="fr-FR" b="1" dirty="0"/>
              <a:t>CE NE PROPUNEM PENTRU 2023</a:t>
            </a:r>
            <a:endParaRPr lang="en-US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71D6E-25F3-4740-1FD4-35CE5C55C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2399" y="3698387"/>
            <a:ext cx="10088879" cy="860400"/>
          </a:xfrm>
        </p:spPr>
        <p:txBody>
          <a:bodyPr>
            <a:noAutofit/>
          </a:bodyPr>
          <a:lstStyle/>
          <a:p>
            <a:r>
              <a:rPr lang="ro-RO" sz="2800" dirty="0"/>
              <a:t>PROIECTE DEPUSE </a:t>
            </a:r>
            <a:r>
              <a:rPr lang="en-US" sz="2800" dirty="0"/>
              <a:t>PE FONDURI EUROPENE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6F5BBF-07C7-8566-BD36-06EC8BA88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470" y="110763"/>
            <a:ext cx="1105398" cy="1724421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9B1C57E-08D9-ED20-766A-B47A4C8E4BBD}"/>
              </a:ext>
            </a:extLst>
          </p:cNvPr>
          <p:cNvSpPr txBox="1">
            <a:spLocks/>
          </p:cNvSpPr>
          <p:nvPr/>
        </p:nvSpPr>
        <p:spPr>
          <a:xfrm>
            <a:off x="1630220" y="4881905"/>
            <a:ext cx="10369296" cy="17461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sz="2800" dirty="0"/>
              <a:t>ÎN VALOARE DE :</a:t>
            </a:r>
            <a:r>
              <a:rPr lang="ro-RO" sz="2800" b="1" dirty="0"/>
              <a:t>1.</a:t>
            </a:r>
            <a:r>
              <a:rPr lang="en-US" sz="2800" b="1" dirty="0"/>
              <a:t>271.883</a:t>
            </a:r>
            <a:r>
              <a:rPr lang="ro-RO" sz="2800" b="1" dirty="0"/>
              <a:t> ron = </a:t>
            </a:r>
            <a:r>
              <a:rPr lang="en-US" sz="2800" b="1" dirty="0"/>
              <a:t>254.376.728</a:t>
            </a:r>
            <a:r>
              <a:rPr lang="ro-RO" sz="2800" b="1" dirty="0"/>
              <a:t> euro</a:t>
            </a:r>
          </a:p>
          <a:p>
            <a:r>
              <a:rPr lang="ro-RO" sz="3200" b="1" dirty="0"/>
              <a:t>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7675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34753-0FAC-7383-7737-547630D1C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720" y="207550"/>
            <a:ext cx="1087120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PLANUL NA</a:t>
            </a:r>
            <a:r>
              <a:rPr lang="ro-RO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Ț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IONAL DE REDRESARE ȘI REZILIEN</a:t>
            </a:r>
            <a:r>
              <a:rPr lang="ro-RO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Ț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 </a:t>
            </a:r>
            <a:br>
              <a:rPr lang="ro-RO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PNRR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772820-BE31-4B3D-CEBC-9E01071514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16000" y="1889760"/>
            <a:ext cx="7233920" cy="401326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Centre de </a:t>
            </a:r>
            <a:r>
              <a:rPr lang="en-US" dirty="0" err="1"/>
              <a:t>colectare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aport</a:t>
            </a:r>
            <a:r>
              <a:rPr lang="en-US" dirty="0"/>
              <a:t> </a:t>
            </a:r>
            <a:r>
              <a:rPr lang="en-US" dirty="0" err="1"/>
              <a:t>voluntar</a:t>
            </a:r>
            <a:endParaRPr lang="en-US" dirty="0"/>
          </a:p>
          <a:p>
            <a:r>
              <a:rPr lang="en-US" dirty="0" err="1"/>
              <a:t>Extinderea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modernizarea</a:t>
            </a:r>
            <a:r>
              <a:rPr lang="en-US" dirty="0"/>
              <a:t> </a:t>
            </a:r>
            <a:r>
              <a:rPr lang="en-US" dirty="0" err="1"/>
              <a:t>sistemului</a:t>
            </a:r>
            <a:r>
              <a:rPr lang="en-US" dirty="0"/>
              <a:t> de </a:t>
            </a:r>
            <a:r>
              <a:rPr lang="en-US" dirty="0" err="1"/>
              <a:t>colectare</a:t>
            </a:r>
            <a:r>
              <a:rPr lang="en-US" dirty="0"/>
              <a:t> </a:t>
            </a:r>
            <a:r>
              <a:rPr lang="en-US" dirty="0" err="1"/>
              <a:t>separată</a:t>
            </a:r>
            <a:r>
              <a:rPr lang="en-US" dirty="0"/>
              <a:t> a </a:t>
            </a:r>
            <a:r>
              <a:rPr lang="en-US" dirty="0" err="1"/>
              <a:t>deșeurilor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Municipiul</a:t>
            </a:r>
            <a:r>
              <a:rPr lang="en-US" dirty="0"/>
              <a:t> Arad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achiziția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amplasarea</a:t>
            </a:r>
            <a:r>
              <a:rPr lang="en-US" dirty="0"/>
              <a:t> de </a:t>
            </a:r>
            <a:r>
              <a:rPr lang="en-US" dirty="0" err="1"/>
              <a:t>insule</a:t>
            </a:r>
            <a:r>
              <a:rPr lang="en-US" dirty="0"/>
              <a:t> </a:t>
            </a:r>
            <a:r>
              <a:rPr lang="en-US" dirty="0" err="1"/>
              <a:t>ecologice</a:t>
            </a:r>
            <a:r>
              <a:rPr lang="en-US" dirty="0"/>
              <a:t> </a:t>
            </a:r>
            <a:r>
              <a:rPr lang="en-US" dirty="0" err="1"/>
              <a:t>digitalizate</a:t>
            </a:r>
            <a:endParaRPr lang="en-US" dirty="0"/>
          </a:p>
          <a:p>
            <a:r>
              <a:rPr lang="en-US" dirty="0" err="1"/>
              <a:t>Renovarea</a:t>
            </a:r>
            <a:r>
              <a:rPr lang="en-US" dirty="0"/>
              <a:t> </a:t>
            </a:r>
            <a:r>
              <a:rPr lang="en-US" dirty="0" err="1"/>
              <a:t>energetică</a:t>
            </a:r>
            <a:r>
              <a:rPr lang="en-US" dirty="0"/>
              <a:t> a </a:t>
            </a:r>
            <a:r>
              <a:rPr lang="en-US" dirty="0" err="1"/>
              <a:t>blocurilor</a:t>
            </a:r>
            <a:r>
              <a:rPr lang="en-US" dirty="0"/>
              <a:t> de </a:t>
            </a:r>
            <a:r>
              <a:rPr lang="en-US" dirty="0" err="1"/>
              <a:t>locuinţe</a:t>
            </a:r>
            <a:r>
              <a:rPr lang="en-US" dirty="0"/>
              <a:t> din </a:t>
            </a:r>
            <a:r>
              <a:rPr lang="en-US" dirty="0" err="1"/>
              <a:t>Municipiul</a:t>
            </a:r>
            <a:r>
              <a:rPr lang="en-US" dirty="0"/>
              <a:t> Arad (</a:t>
            </a:r>
            <a:r>
              <a:rPr lang="en-US" dirty="0" err="1"/>
              <a:t>cererea</a:t>
            </a:r>
            <a:r>
              <a:rPr lang="en-US" dirty="0"/>
              <a:t> nr. 1)</a:t>
            </a:r>
          </a:p>
          <a:p>
            <a:r>
              <a:rPr lang="en-US" dirty="0" err="1"/>
              <a:t>Renovarea</a:t>
            </a:r>
            <a:r>
              <a:rPr lang="en-US" dirty="0"/>
              <a:t> </a:t>
            </a:r>
            <a:r>
              <a:rPr lang="en-US" dirty="0" err="1"/>
              <a:t>energetică</a:t>
            </a:r>
            <a:r>
              <a:rPr lang="en-US" dirty="0"/>
              <a:t> a </a:t>
            </a:r>
            <a:r>
              <a:rPr lang="en-US" dirty="0" err="1"/>
              <a:t>blocurilor</a:t>
            </a:r>
            <a:r>
              <a:rPr lang="en-US" dirty="0"/>
              <a:t> de </a:t>
            </a:r>
            <a:r>
              <a:rPr lang="en-US" dirty="0" err="1"/>
              <a:t>locuinţe</a:t>
            </a:r>
            <a:r>
              <a:rPr lang="en-US" dirty="0"/>
              <a:t> din </a:t>
            </a:r>
            <a:r>
              <a:rPr lang="en-US" dirty="0" err="1"/>
              <a:t>Municipiul</a:t>
            </a:r>
            <a:r>
              <a:rPr lang="en-US" dirty="0"/>
              <a:t> Arad (</a:t>
            </a:r>
            <a:r>
              <a:rPr lang="en-US" dirty="0" err="1"/>
              <a:t>cererea</a:t>
            </a:r>
            <a:r>
              <a:rPr lang="en-US" dirty="0"/>
              <a:t> nr. 2)</a:t>
            </a:r>
          </a:p>
          <a:p>
            <a:r>
              <a:rPr lang="en-US" dirty="0" err="1"/>
              <a:t>Renovarea</a:t>
            </a:r>
            <a:r>
              <a:rPr lang="en-US" dirty="0"/>
              <a:t> </a:t>
            </a:r>
            <a:r>
              <a:rPr lang="en-US" dirty="0" err="1"/>
              <a:t>energetică</a:t>
            </a:r>
            <a:r>
              <a:rPr lang="en-US" dirty="0"/>
              <a:t> a </a:t>
            </a:r>
            <a:r>
              <a:rPr lang="en-US" dirty="0" err="1"/>
              <a:t>blocurilor</a:t>
            </a:r>
            <a:r>
              <a:rPr lang="en-US" dirty="0"/>
              <a:t> de </a:t>
            </a:r>
            <a:r>
              <a:rPr lang="en-US" dirty="0" err="1"/>
              <a:t>locuinţe</a:t>
            </a:r>
            <a:r>
              <a:rPr lang="en-US" dirty="0"/>
              <a:t> din </a:t>
            </a:r>
            <a:r>
              <a:rPr lang="en-US" dirty="0" err="1"/>
              <a:t>Municipiul</a:t>
            </a:r>
            <a:r>
              <a:rPr lang="en-US" dirty="0"/>
              <a:t> Arad (</a:t>
            </a:r>
            <a:r>
              <a:rPr lang="en-US" dirty="0" err="1"/>
              <a:t>cererea</a:t>
            </a:r>
            <a:r>
              <a:rPr lang="en-US" dirty="0"/>
              <a:t> nr. 3)</a:t>
            </a:r>
          </a:p>
          <a:p>
            <a:r>
              <a:rPr lang="en-US" dirty="0" err="1"/>
              <a:t>Renovarea</a:t>
            </a:r>
            <a:r>
              <a:rPr lang="en-US" dirty="0"/>
              <a:t> </a:t>
            </a:r>
            <a:r>
              <a:rPr lang="en-US" dirty="0" err="1"/>
              <a:t>energetică</a:t>
            </a:r>
            <a:r>
              <a:rPr lang="en-US" dirty="0"/>
              <a:t> a </a:t>
            </a:r>
            <a:r>
              <a:rPr lang="en-US" dirty="0" err="1"/>
              <a:t>blocurilor</a:t>
            </a:r>
            <a:r>
              <a:rPr lang="en-US" dirty="0"/>
              <a:t> de </a:t>
            </a:r>
            <a:r>
              <a:rPr lang="en-US" dirty="0" err="1"/>
              <a:t>locuinţe</a:t>
            </a:r>
            <a:r>
              <a:rPr lang="en-US" dirty="0"/>
              <a:t> din </a:t>
            </a:r>
            <a:r>
              <a:rPr lang="en-US" dirty="0" err="1"/>
              <a:t>Municipiul</a:t>
            </a:r>
            <a:r>
              <a:rPr lang="en-US" dirty="0"/>
              <a:t> Arad (</a:t>
            </a:r>
            <a:r>
              <a:rPr lang="en-US" dirty="0" err="1"/>
              <a:t>cererea</a:t>
            </a:r>
            <a:r>
              <a:rPr lang="en-US" dirty="0"/>
              <a:t> nr. 4)</a:t>
            </a:r>
          </a:p>
          <a:p>
            <a:r>
              <a:rPr lang="en-US" dirty="0" err="1"/>
              <a:t>Renovarea</a:t>
            </a:r>
            <a:r>
              <a:rPr lang="en-US" dirty="0"/>
              <a:t> </a:t>
            </a:r>
            <a:r>
              <a:rPr lang="en-US" dirty="0" err="1"/>
              <a:t>energetică</a:t>
            </a:r>
            <a:r>
              <a:rPr lang="en-US" dirty="0"/>
              <a:t> a </a:t>
            </a:r>
            <a:r>
              <a:rPr lang="en-US" dirty="0" err="1"/>
              <a:t>blocurilor</a:t>
            </a:r>
            <a:r>
              <a:rPr lang="en-US" dirty="0"/>
              <a:t> de </a:t>
            </a:r>
            <a:r>
              <a:rPr lang="en-US" dirty="0" err="1"/>
              <a:t>locuinţe</a:t>
            </a:r>
            <a:r>
              <a:rPr lang="en-US" dirty="0"/>
              <a:t> din </a:t>
            </a:r>
            <a:r>
              <a:rPr lang="en-US" dirty="0" err="1"/>
              <a:t>Municipiul</a:t>
            </a:r>
            <a:r>
              <a:rPr lang="en-US" dirty="0"/>
              <a:t> Arad (</a:t>
            </a:r>
            <a:r>
              <a:rPr lang="en-US" dirty="0" err="1"/>
              <a:t>cererea</a:t>
            </a:r>
            <a:r>
              <a:rPr lang="en-US" dirty="0"/>
              <a:t> nr. 5)</a:t>
            </a:r>
          </a:p>
          <a:p>
            <a:r>
              <a:rPr lang="en-US" dirty="0" err="1"/>
              <a:t>Renovarea</a:t>
            </a:r>
            <a:r>
              <a:rPr lang="en-US" dirty="0"/>
              <a:t> </a:t>
            </a:r>
            <a:r>
              <a:rPr lang="en-US" dirty="0" err="1"/>
              <a:t>energetică</a:t>
            </a:r>
            <a:r>
              <a:rPr lang="en-US" dirty="0"/>
              <a:t> a </a:t>
            </a:r>
            <a:r>
              <a:rPr lang="en-US" dirty="0" err="1"/>
              <a:t>blocurilor</a:t>
            </a:r>
            <a:r>
              <a:rPr lang="en-US" dirty="0"/>
              <a:t> de </a:t>
            </a:r>
            <a:r>
              <a:rPr lang="en-US" dirty="0" err="1"/>
              <a:t>locuinţe</a:t>
            </a:r>
            <a:r>
              <a:rPr lang="en-US" dirty="0"/>
              <a:t> din </a:t>
            </a:r>
            <a:r>
              <a:rPr lang="en-US" dirty="0" err="1"/>
              <a:t>Municipiul</a:t>
            </a:r>
            <a:r>
              <a:rPr lang="en-US" dirty="0"/>
              <a:t> Arad (</a:t>
            </a:r>
            <a:r>
              <a:rPr lang="en-US" dirty="0" err="1"/>
              <a:t>cererea</a:t>
            </a:r>
            <a:r>
              <a:rPr lang="en-US" dirty="0"/>
              <a:t> nr. 6)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CF2830-E506-4919-F4BA-B1E8496C5C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493760" y="1788160"/>
            <a:ext cx="3698240" cy="443992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</a:pPr>
            <a:r>
              <a:rPr lang="en-US" sz="1900" dirty="0"/>
              <a:t>17.710.272</a:t>
            </a:r>
            <a:r>
              <a:rPr lang="ro-RO" sz="1900" dirty="0"/>
              <a:t> ron</a:t>
            </a:r>
            <a:endParaRPr lang="en-US" sz="1900" dirty="0"/>
          </a:p>
          <a:p>
            <a:pPr>
              <a:lnSpc>
                <a:spcPct val="170000"/>
              </a:lnSpc>
            </a:pPr>
            <a:r>
              <a:rPr lang="en-US" sz="1900" dirty="0"/>
              <a:t>1</a:t>
            </a:r>
            <a:r>
              <a:rPr lang="ro-RO" sz="1900" dirty="0"/>
              <a:t>4</a:t>
            </a:r>
            <a:r>
              <a:rPr lang="en-US" sz="1900" dirty="0"/>
              <a:t>.</a:t>
            </a:r>
            <a:r>
              <a:rPr lang="ro-RO" sz="1900" dirty="0"/>
              <a:t>629</a:t>
            </a:r>
            <a:r>
              <a:rPr lang="en-US" sz="1900" dirty="0"/>
              <a:t>.</a:t>
            </a:r>
            <a:r>
              <a:rPr lang="ro-RO" sz="1900" dirty="0"/>
              <a:t>658 ron</a:t>
            </a:r>
            <a:endParaRPr lang="en-US" sz="1900" dirty="0"/>
          </a:p>
          <a:p>
            <a:pPr>
              <a:lnSpc>
                <a:spcPct val="170000"/>
              </a:lnSpc>
            </a:pPr>
            <a:r>
              <a:rPr lang="en-US" sz="1900" dirty="0"/>
              <a:t>21.773.062</a:t>
            </a:r>
            <a:r>
              <a:rPr lang="ro-RO" sz="1900" dirty="0"/>
              <a:t> ron</a:t>
            </a:r>
            <a:endParaRPr lang="en-US" sz="1900" dirty="0"/>
          </a:p>
          <a:p>
            <a:pPr>
              <a:lnSpc>
                <a:spcPct val="170000"/>
              </a:lnSpc>
            </a:pPr>
            <a:r>
              <a:rPr lang="ro-RO" sz="1900" dirty="0"/>
              <a:t>17</a:t>
            </a:r>
            <a:r>
              <a:rPr lang="en-US" sz="1900" dirty="0"/>
              <a:t>.</a:t>
            </a:r>
            <a:r>
              <a:rPr lang="ro-RO" sz="1900" dirty="0"/>
              <a:t>930</a:t>
            </a:r>
            <a:r>
              <a:rPr lang="en-US" sz="1900" dirty="0"/>
              <a:t>.</a:t>
            </a:r>
            <a:r>
              <a:rPr lang="ro-RO" sz="1900" dirty="0"/>
              <a:t>206 ron</a:t>
            </a:r>
            <a:endParaRPr lang="en-US" sz="1900" dirty="0"/>
          </a:p>
          <a:p>
            <a:pPr>
              <a:lnSpc>
                <a:spcPct val="170000"/>
              </a:lnSpc>
            </a:pPr>
            <a:r>
              <a:rPr lang="ro-RO" sz="1900" dirty="0"/>
              <a:t>17</a:t>
            </a:r>
            <a:r>
              <a:rPr lang="en-US" sz="1900" dirty="0"/>
              <a:t>.</a:t>
            </a:r>
            <a:r>
              <a:rPr lang="ro-RO" sz="1900" dirty="0"/>
              <a:t>544</a:t>
            </a:r>
            <a:r>
              <a:rPr lang="en-US" sz="1900" dirty="0"/>
              <a:t>.</a:t>
            </a:r>
            <a:r>
              <a:rPr lang="ro-RO" sz="1900" dirty="0"/>
              <a:t>748 ron</a:t>
            </a:r>
            <a:endParaRPr lang="en-US" sz="1900" dirty="0"/>
          </a:p>
          <a:p>
            <a:pPr>
              <a:lnSpc>
                <a:spcPct val="170000"/>
              </a:lnSpc>
            </a:pPr>
            <a:r>
              <a:rPr lang="ro-RO" sz="1900" dirty="0"/>
              <a:t>23</a:t>
            </a:r>
            <a:r>
              <a:rPr lang="en-US" sz="1900" dirty="0"/>
              <a:t>,</a:t>
            </a:r>
            <a:r>
              <a:rPr lang="ro-RO" sz="1900" dirty="0"/>
              <a:t>182</a:t>
            </a:r>
            <a:r>
              <a:rPr lang="en-US" sz="1900" dirty="0"/>
              <a:t>,</a:t>
            </a:r>
            <a:r>
              <a:rPr lang="ro-RO" sz="1900" dirty="0"/>
              <a:t>500 ron</a:t>
            </a:r>
            <a:endParaRPr lang="en-US" sz="1900" dirty="0"/>
          </a:p>
          <a:p>
            <a:pPr>
              <a:lnSpc>
                <a:spcPct val="170000"/>
              </a:lnSpc>
            </a:pPr>
            <a:r>
              <a:rPr lang="ro-RO" sz="1900" dirty="0"/>
              <a:t>11.177.791 ron</a:t>
            </a:r>
            <a:endParaRPr lang="en-US" sz="1900" dirty="0"/>
          </a:p>
          <a:p>
            <a:pPr>
              <a:lnSpc>
                <a:spcPct val="170000"/>
              </a:lnSpc>
            </a:pPr>
            <a:r>
              <a:rPr lang="en-US" sz="1900" dirty="0"/>
              <a:t>2</a:t>
            </a:r>
            <a:r>
              <a:rPr lang="ro-RO" sz="1900" dirty="0"/>
              <a:t>5</a:t>
            </a:r>
            <a:r>
              <a:rPr lang="en-US" sz="1900" dirty="0"/>
              <a:t>.</a:t>
            </a:r>
            <a:r>
              <a:rPr lang="ro-RO" sz="1900" dirty="0"/>
              <a:t>8</a:t>
            </a:r>
            <a:r>
              <a:rPr lang="en-US" sz="1900" dirty="0"/>
              <a:t>3</a:t>
            </a:r>
            <a:r>
              <a:rPr lang="ro-RO" sz="1900" dirty="0"/>
              <a:t>8</a:t>
            </a:r>
            <a:r>
              <a:rPr lang="en-US" sz="1900" dirty="0"/>
              <a:t>.</a:t>
            </a:r>
            <a:r>
              <a:rPr lang="ro-RO" sz="1900" dirty="0"/>
              <a:t>851 ron</a:t>
            </a:r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770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9A9D8-24EE-E4D4-885E-A7C010837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400" y="48140"/>
            <a:ext cx="1076960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PLANUL NA</a:t>
            </a:r>
            <a:r>
              <a:rPr lang="ro-RO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IONAL DE REDRESARE ȘI REZILIEN</a:t>
            </a:r>
            <a:r>
              <a:rPr lang="ro-RO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Ț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 </a:t>
            </a:r>
            <a:br>
              <a:rPr lang="ro-RO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PNRR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313E03-818A-B796-FAF2-39FC07DB0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5200" y="2062480"/>
            <a:ext cx="8696960" cy="45212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Reabilitare</a:t>
            </a:r>
            <a:r>
              <a:rPr lang="en-US" dirty="0"/>
              <a:t> </a:t>
            </a:r>
            <a:r>
              <a:rPr lang="en-US" dirty="0" err="1"/>
              <a:t>termică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modernizare</a:t>
            </a:r>
            <a:r>
              <a:rPr lang="en-US" dirty="0"/>
              <a:t> </a:t>
            </a:r>
            <a:r>
              <a:rPr lang="en-US" dirty="0" err="1"/>
              <a:t>clădiri</a:t>
            </a:r>
            <a:r>
              <a:rPr lang="en-US" dirty="0"/>
              <a:t> </a:t>
            </a:r>
            <a:r>
              <a:rPr lang="en-US" dirty="0" err="1"/>
              <a:t>Unități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</a:t>
            </a:r>
            <a:r>
              <a:rPr lang="en-US" dirty="0" err="1"/>
              <a:t>secundar</a:t>
            </a:r>
            <a:r>
              <a:rPr lang="en-US" dirty="0"/>
              <a:t> Inferior din </a:t>
            </a:r>
            <a:r>
              <a:rPr lang="en-US" dirty="0" err="1"/>
              <a:t>Municipiul</a:t>
            </a:r>
            <a:r>
              <a:rPr lang="en-US" dirty="0"/>
              <a:t> Arad-</a:t>
            </a:r>
            <a:r>
              <a:rPr lang="en-US" b="1" dirty="0" err="1"/>
              <a:t>Școala</a:t>
            </a:r>
            <a:r>
              <a:rPr lang="en-US" b="1" dirty="0"/>
              <a:t> </a:t>
            </a:r>
            <a:r>
              <a:rPr lang="en-US" b="1" dirty="0" err="1"/>
              <a:t>Gimnazială</a:t>
            </a:r>
            <a:r>
              <a:rPr lang="en-US" b="1" dirty="0"/>
              <a:t> „Caius </a:t>
            </a:r>
            <a:r>
              <a:rPr lang="en-US" b="1" dirty="0" err="1"/>
              <a:t>Iacob</a:t>
            </a:r>
            <a:r>
              <a:rPr lang="en-US" b="1" dirty="0"/>
              <a:t>”</a:t>
            </a:r>
          </a:p>
          <a:p>
            <a:r>
              <a:rPr lang="en-US" dirty="0" err="1"/>
              <a:t>Reabilitare</a:t>
            </a:r>
            <a:r>
              <a:rPr lang="en-US" dirty="0"/>
              <a:t> </a:t>
            </a:r>
            <a:r>
              <a:rPr lang="en-US" dirty="0" err="1"/>
              <a:t>termică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modernizare</a:t>
            </a:r>
            <a:r>
              <a:rPr lang="en-US" dirty="0"/>
              <a:t> </a:t>
            </a:r>
            <a:r>
              <a:rPr lang="en-US" dirty="0" err="1"/>
              <a:t>clădiri</a:t>
            </a:r>
            <a:r>
              <a:rPr lang="en-US" dirty="0"/>
              <a:t> </a:t>
            </a:r>
            <a:r>
              <a:rPr lang="en-US" dirty="0" err="1"/>
              <a:t>unități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</a:t>
            </a:r>
            <a:r>
              <a:rPr lang="en-US" dirty="0" err="1"/>
              <a:t>secundar</a:t>
            </a:r>
            <a:r>
              <a:rPr lang="en-US" dirty="0"/>
              <a:t> superior din </a:t>
            </a:r>
            <a:r>
              <a:rPr lang="en-US" dirty="0" err="1"/>
              <a:t>Municipiul</a:t>
            </a:r>
            <a:r>
              <a:rPr lang="en-US" dirty="0"/>
              <a:t> Arad – </a:t>
            </a:r>
            <a:r>
              <a:rPr lang="en-US" b="1" dirty="0" err="1"/>
              <a:t>Colegiul</a:t>
            </a:r>
            <a:r>
              <a:rPr lang="en-US" b="1" dirty="0"/>
              <a:t> </a:t>
            </a:r>
            <a:r>
              <a:rPr lang="en-US" b="1" dirty="0" err="1"/>
              <a:t>Național</a:t>
            </a:r>
            <a:r>
              <a:rPr lang="en-US" b="1" dirty="0"/>
              <a:t> </a:t>
            </a:r>
            <a:r>
              <a:rPr lang="en-US" b="1" dirty="0" err="1"/>
              <a:t>Vasile</a:t>
            </a:r>
            <a:r>
              <a:rPr lang="en-US" b="1" dirty="0"/>
              <a:t> </a:t>
            </a:r>
            <a:r>
              <a:rPr lang="en-US" b="1" dirty="0" err="1"/>
              <a:t>Goldiș</a:t>
            </a:r>
            <a:endParaRPr lang="en-US" b="1" dirty="0"/>
          </a:p>
          <a:p>
            <a:r>
              <a:rPr lang="en-US" dirty="0" err="1"/>
              <a:t>Reabilitare</a:t>
            </a:r>
            <a:r>
              <a:rPr lang="en-US" dirty="0"/>
              <a:t> </a:t>
            </a:r>
            <a:r>
              <a:rPr lang="en-US" dirty="0" err="1"/>
              <a:t>termică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modernizare</a:t>
            </a:r>
            <a:r>
              <a:rPr lang="en-US" dirty="0"/>
              <a:t> </a:t>
            </a:r>
            <a:r>
              <a:rPr lang="en-US" dirty="0" err="1"/>
              <a:t>clădiri</a:t>
            </a:r>
            <a:r>
              <a:rPr lang="en-US" dirty="0"/>
              <a:t> </a:t>
            </a:r>
            <a:r>
              <a:rPr lang="en-US" dirty="0" err="1"/>
              <a:t>unități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</a:t>
            </a:r>
            <a:r>
              <a:rPr lang="en-US" dirty="0" err="1"/>
              <a:t>secundar</a:t>
            </a:r>
            <a:r>
              <a:rPr lang="en-US" dirty="0"/>
              <a:t> superior din </a:t>
            </a:r>
            <a:r>
              <a:rPr lang="en-US" dirty="0" err="1"/>
              <a:t>Municipiul</a:t>
            </a:r>
            <a:r>
              <a:rPr lang="en-US" dirty="0"/>
              <a:t> Arad – </a:t>
            </a:r>
            <a:r>
              <a:rPr lang="en-US" b="1" dirty="0" err="1"/>
              <a:t>Liceul</a:t>
            </a:r>
            <a:r>
              <a:rPr lang="en-US" b="1" dirty="0"/>
              <a:t> </a:t>
            </a:r>
            <a:r>
              <a:rPr lang="en-US" b="1" dirty="0" err="1"/>
              <a:t>Național</a:t>
            </a:r>
            <a:r>
              <a:rPr lang="en-US" b="1" dirty="0"/>
              <a:t> de </a:t>
            </a:r>
            <a:r>
              <a:rPr lang="en-US" b="1" dirty="0" err="1"/>
              <a:t>Informatică</a:t>
            </a:r>
            <a:r>
              <a:rPr lang="en-US" b="1" dirty="0"/>
              <a:t> Arad</a:t>
            </a:r>
          </a:p>
          <a:p>
            <a:r>
              <a:rPr lang="en-US" dirty="0" err="1"/>
              <a:t>Reabilitare</a:t>
            </a:r>
            <a:r>
              <a:rPr lang="en-US" dirty="0"/>
              <a:t> </a:t>
            </a:r>
            <a:r>
              <a:rPr lang="en-US" dirty="0" err="1"/>
              <a:t>termică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modernizare</a:t>
            </a:r>
            <a:r>
              <a:rPr lang="en-US" dirty="0"/>
              <a:t> </a:t>
            </a:r>
            <a:r>
              <a:rPr lang="en-US" dirty="0" err="1"/>
              <a:t>clădiri</a:t>
            </a:r>
            <a:r>
              <a:rPr lang="en-US" dirty="0"/>
              <a:t> </a:t>
            </a:r>
            <a:r>
              <a:rPr lang="en-US" dirty="0" err="1"/>
              <a:t>unități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</a:t>
            </a:r>
            <a:r>
              <a:rPr lang="en-US" dirty="0" err="1"/>
              <a:t>preșcolar</a:t>
            </a:r>
            <a:r>
              <a:rPr lang="en-US" dirty="0"/>
              <a:t> - </a:t>
            </a:r>
            <a:r>
              <a:rPr lang="en-US" b="1" dirty="0" err="1"/>
              <a:t>Grădinița</a:t>
            </a:r>
            <a:r>
              <a:rPr lang="en-US" b="1" dirty="0"/>
              <a:t> cu Program normal PN10 „</a:t>
            </a:r>
            <a:r>
              <a:rPr lang="en-US" b="1" dirty="0" err="1"/>
              <a:t>Mugurel</a:t>
            </a:r>
            <a:r>
              <a:rPr lang="en-US" b="1" dirty="0"/>
              <a:t>”</a:t>
            </a:r>
          </a:p>
          <a:p>
            <a:r>
              <a:rPr lang="en-US" dirty="0" err="1"/>
              <a:t>Reabilitare</a:t>
            </a:r>
            <a:r>
              <a:rPr lang="en-US" dirty="0"/>
              <a:t> </a:t>
            </a:r>
            <a:r>
              <a:rPr lang="en-US" dirty="0" err="1"/>
              <a:t>termică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modernizare</a:t>
            </a:r>
            <a:r>
              <a:rPr lang="en-US" dirty="0"/>
              <a:t> </a:t>
            </a:r>
            <a:r>
              <a:rPr lang="en-US" dirty="0" err="1"/>
              <a:t>clădiri</a:t>
            </a:r>
            <a:r>
              <a:rPr lang="en-US" dirty="0"/>
              <a:t> </a:t>
            </a:r>
            <a:r>
              <a:rPr lang="en-US" dirty="0" err="1"/>
              <a:t>unități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</a:t>
            </a:r>
            <a:r>
              <a:rPr lang="en-US" dirty="0" err="1"/>
              <a:t>secundar</a:t>
            </a:r>
            <a:r>
              <a:rPr lang="en-US" dirty="0"/>
              <a:t> superior – </a:t>
            </a:r>
            <a:r>
              <a:rPr lang="en-US" b="1" dirty="0" err="1"/>
              <a:t>Liceul</a:t>
            </a:r>
            <a:r>
              <a:rPr lang="en-US" b="1" dirty="0"/>
              <a:t> de </a:t>
            </a:r>
            <a:r>
              <a:rPr lang="en-US" b="1" dirty="0" err="1"/>
              <a:t>Arte</a:t>
            </a:r>
            <a:r>
              <a:rPr lang="en-US" b="1" dirty="0"/>
              <a:t> „Sabin </a:t>
            </a:r>
            <a:r>
              <a:rPr lang="en-US" b="1" dirty="0" err="1"/>
              <a:t>Dragoi</a:t>
            </a:r>
            <a:r>
              <a:rPr lang="en-US" b="1" dirty="0"/>
              <a:t>”</a:t>
            </a:r>
          </a:p>
          <a:p>
            <a:r>
              <a:rPr lang="en-US" dirty="0" err="1"/>
              <a:t>Reabilitare</a:t>
            </a:r>
            <a:r>
              <a:rPr lang="en-US" dirty="0"/>
              <a:t> </a:t>
            </a:r>
            <a:r>
              <a:rPr lang="en-US" dirty="0" err="1"/>
              <a:t>termică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modernizare</a:t>
            </a:r>
            <a:r>
              <a:rPr lang="en-US" dirty="0"/>
              <a:t> </a:t>
            </a:r>
            <a:r>
              <a:rPr lang="en-US" dirty="0" err="1"/>
              <a:t>clădiri</a:t>
            </a:r>
            <a:r>
              <a:rPr lang="en-US" dirty="0"/>
              <a:t> </a:t>
            </a:r>
            <a:r>
              <a:rPr lang="en-US" dirty="0" err="1"/>
              <a:t>unități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</a:t>
            </a:r>
            <a:r>
              <a:rPr lang="en-US" dirty="0" err="1"/>
              <a:t>secundar</a:t>
            </a:r>
            <a:r>
              <a:rPr lang="en-US" dirty="0"/>
              <a:t> superior – </a:t>
            </a:r>
            <a:r>
              <a:rPr lang="en-US" b="1" dirty="0" err="1"/>
              <a:t>Liceul</a:t>
            </a:r>
            <a:r>
              <a:rPr lang="en-US" b="1" dirty="0"/>
              <a:t> cu Program </a:t>
            </a:r>
            <a:r>
              <a:rPr lang="en-US" b="1" dirty="0" err="1"/>
              <a:t>Sportiv</a:t>
            </a:r>
            <a:endParaRPr lang="en-US" b="1" dirty="0"/>
          </a:p>
          <a:p>
            <a:r>
              <a:rPr lang="en-US" dirty="0"/>
              <a:t>"</a:t>
            </a:r>
            <a:r>
              <a:rPr lang="en-US" dirty="0" err="1"/>
              <a:t>Reabilitare</a:t>
            </a:r>
            <a:r>
              <a:rPr lang="en-US" dirty="0"/>
              <a:t> </a:t>
            </a:r>
            <a:r>
              <a:rPr lang="en-US" dirty="0" err="1"/>
              <a:t>termică</a:t>
            </a:r>
            <a:r>
              <a:rPr lang="en-US" dirty="0"/>
              <a:t> </a:t>
            </a:r>
            <a:r>
              <a:rPr lang="en-US" dirty="0" err="1"/>
              <a:t>clădiri</a:t>
            </a:r>
            <a:r>
              <a:rPr lang="en-US" dirty="0"/>
              <a:t> </a:t>
            </a:r>
            <a:r>
              <a:rPr lang="en-US" dirty="0" err="1"/>
              <a:t>unități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din </a:t>
            </a:r>
            <a:r>
              <a:rPr lang="en-US" dirty="0" err="1"/>
              <a:t>Municipiul</a:t>
            </a:r>
            <a:r>
              <a:rPr lang="en-US" dirty="0"/>
              <a:t> Arad – </a:t>
            </a:r>
            <a:r>
              <a:rPr lang="en-US" b="1" dirty="0" err="1"/>
              <a:t>Liceul</a:t>
            </a:r>
            <a:r>
              <a:rPr lang="en-US" b="1" dirty="0"/>
              <a:t> </a:t>
            </a:r>
            <a:r>
              <a:rPr lang="en-US" b="1" dirty="0" err="1"/>
              <a:t>Teoretic</a:t>
            </a:r>
            <a:r>
              <a:rPr lang="en-US" b="1" dirty="0"/>
              <a:t> ,,Adam </a:t>
            </a:r>
            <a:r>
              <a:rPr lang="en-US" b="1" dirty="0" err="1"/>
              <a:t>MullerGuttenbrunn</a:t>
            </a:r>
            <a:r>
              <a:rPr lang="en-US" b="1" dirty="0"/>
              <a:t>”"</a:t>
            </a:r>
          </a:p>
          <a:p>
            <a:r>
              <a:rPr lang="en-US" dirty="0" err="1"/>
              <a:t>Reabilitare</a:t>
            </a:r>
            <a:r>
              <a:rPr lang="en-US" dirty="0"/>
              <a:t> </a:t>
            </a:r>
            <a:r>
              <a:rPr lang="en-US" dirty="0" err="1"/>
              <a:t>termică</a:t>
            </a:r>
            <a:r>
              <a:rPr lang="en-US" dirty="0"/>
              <a:t>  la </a:t>
            </a:r>
            <a:r>
              <a:rPr lang="en-US" b="1" dirty="0" err="1"/>
              <a:t>Liceul</a:t>
            </a:r>
            <a:r>
              <a:rPr lang="en-US" b="1" dirty="0"/>
              <a:t> </a:t>
            </a:r>
            <a:r>
              <a:rPr lang="en-US" b="1" dirty="0" err="1"/>
              <a:t>Tehnologic</a:t>
            </a:r>
            <a:r>
              <a:rPr lang="en-US" b="1" dirty="0"/>
              <a:t> de </a:t>
            </a:r>
            <a:r>
              <a:rPr lang="en-US" b="1" dirty="0" err="1"/>
              <a:t>Industrie</a:t>
            </a:r>
            <a:r>
              <a:rPr lang="en-US" b="1" dirty="0"/>
              <a:t> </a:t>
            </a:r>
            <a:r>
              <a:rPr lang="en-US" b="1" dirty="0" err="1"/>
              <a:t>Alimentară</a:t>
            </a:r>
            <a:endParaRPr lang="en-US" b="1" dirty="0"/>
          </a:p>
          <a:p>
            <a:r>
              <a:rPr lang="en-US" dirty="0" err="1"/>
              <a:t>Amenajare</a:t>
            </a:r>
            <a:r>
              <a:rPr lang="en-US" dirty="0"/>
              <a:t> </a:t>
            </a:r>
            <a:r>
              <a:rPr lang="en-US" b="1" dirty="0"/>
              <a:t>Campus </a:t>
            </a:r>
            <a:r>
              <a:rPr lang="en-US" b="1" dirty="0" err="1"/>
              <a:t>Preuniversitar</a:t>
            </a:r>
            <a:r>
              <a:rPr lang="en-US" b="1" dirty="0"/>
              <a:t> </a:t>
            </a:r>
            <a:r>
              <a:rPr lang="en-US" b="1" dirty="0" err="1"/>
              <a:t>Tehnologic</a:t>
            </a:r>
            <a:endParaRPr lang="en-US" b="1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048796-1992-C87E-61DC-DF4F7B07BE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537899" y="2018714"/>
            <a:ext cx="2654102" cy="46634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en-US" dirty="0"/>
              <a:t>11.177.791</a:t>
            </a:r>
            <a:r>
              <a:rPr lang="ro-RO" dirty="0"/>
              <a:t> ron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en-US" dirty="0"/>
              <a:t>13.946.991</a:t>
            </a:r>
            <a:r>
              <a:rPr lang="ro-RO" dirty="0"/>
              <a:t> ron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ro-RO" dirty="0"/>
              <a:t>9.610.656 ron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en-US" dirty="0"/>
              <a:t>1.</a:t>
            </a:r>
            <a:r>
              <a:rPr lang="ro-RO" dirty="0"/>
              <a:t>2</a:t>
            </a:r>
            <a:r>
              <a:rPr lang="en-US" dirty="0"/>
              <a:t>6</a:t>
            </a:r>
            <a:r>
              <a:rPr lang="ro-RO" dirty="0"/>
              <a:t>6</a:t>
            </a:r>
            <a:r>
              <a:rPr lang="en-US" dirty="0"/>
              <a:t>.</a:t>
            </a:r>
            <a:r>
              <a:rPr lang="ro-RO" dirty="0"/>
              <a:t>50</a:t>
            </a:r>
            <a:r>
              <a:rPr lang="en-US" dirty="0"/>
              <a:t>2</a:t>
            </a:r>
            <a:r>
              <a:rPr lang="ro-RO" dirty="0"/>
              <a:t> ron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en-US" dirty="0"/>
              <a:t>1</a:t>
            </a:r>
            <a:r>
              <a:rPr lang="ro-RO" dirty="0"/>
              <a:t>5</a:t>
            </a:r>
            <a:r>
              <a:rPr lang="en-US" dirty="0"/>
              <a:t>.</a:t>
            </a:r>
            <a:r>
              <a:rPr lang="ro-RO" dirty="0"/>
              <a:t>84</a:t>
            </a:r>
            <a:r>
              <a:rPr lang="en-US" dirty="0"/>
              <a:t>7.7</a:t>
            </a:r>
            <a:r>
              <a:rPr lang="ro-RO" dirty="0"/>
              <a:t>99 ron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ro-RO" dirty="0"/>
              <a:t>11.205.629 ron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ro-RO" dirty="0"/>
              <a:t>8.571.913 ron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ro-RO" dirty="0"/>
              <a:t>35</a:t>
            </a:r>
            <a:r>
              <a:rPr lang="en-US" dirty="0"/>
              <a:t>.</a:t>
            </a:r>
            <a:r>
              <a:rPr lang="ro-RO" dirty="0"/>
              <a:t>0</a:t>
            </a:r>
            <a:r>
              <a:rPr lang="en-US" dirty="0"/>
              <a:t>2</a:t>
            </a:r>
            <a:r>
              <a:rPr lang="ro-RO" dirty="0"/>
              <a:t>1</a:t>
            </a:r>
            <a:r>
              <a:rPr lang="en-US" dirty="0"/>
              <a:t>.</a:t>
            </a:r>
            <a:r>
              <a:rPr lang="ro-RO" dirty="0"/>
              <a:t>544 ron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ro-RO" dirty="0"/>
              <a:t>31</a:t>
            </a:r>
            <a:r>
              <a:rPr lang="en-US" dirty="0"/>
              <a:t>.1</a:t>
            </a:r>
            <a:r>
              <a:rPr lang="ro-RO" dirty="0"/>
              <a:t>33</a:t>
            </a:r>
            <a:r>
              <a:rPr lang="en-US" dirty="0"/>
              <a:t>.</a:t>
            </a:r>
            <a:r>
              <a:rPr lang="ro-RO" dirty="0"/>
              <a:t>698 ron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182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9644B-2043-410C-4729-CA16B66A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560" y="48140"/>
            <a:ext cx="1118616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PLANUL NA</a:t>
            </a:r>
            <a:r>
              <a:rPr lang="ro-RO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Ț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IONAL DE REDRESARE ȘI REZILIEN</a:t>
            </a:r>
            <a:r>
              <a:rPr lang="ro-RO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Ț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 </a:t>
            </a:r>
            <a:br>
              <a:rPr lang="ro-RO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PNRR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45D460-FF87-6C4F-279B-A8121EF0F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8240" y="1605280"/>
            <a:ext cx="8209280" cy="5204580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 err="1"/>
              <a:t>Reabilitare</a:t>
            </a:r>
            <a:r>
              <a:rPr lang="en-US" sz="2600" dirty="0"/>
              <a:t> </a:t>
            </a:r>
            <a:r>
              <a:rPr lang="en-US" sz="2600" dirty="0" err="1"/>
              <a:t>termică</a:t>
            </a:r>
            <a:r>
              <a:rPr lang="en-US" sz="2600" dirty="0"/>
              <a:t> </a:t>
            </a:r>
            <a:r>
              <a:rPr lang="en-US" sz="2600" dirty="0" err="1"/>
              <a:t>clădire</a:t>
            </a:r>
            <a:r>
              <a:rPr lang="en-US" sz="2600" dirty="0"/>
              <a:t> </a:t>
            </a:r>
            <a:r>
              <a:rPr lang="en-US" sz="2600" dirty="0" err="1"/>
              <a:t>Teatrul</a:t>
            </a:r>
            <a:r>
              <a:rPr lang="en-US" sz="2600" dirty="0"/>
              <a:t> de </a:t>
            </a:r>
            <a:r>
              <a:rPr lang="en-US" sz="2600" dirty="0" err="1"/>
              <a:t>Marionete</a:t>
            </a:r>
            <a:endParaRPr lang="en-US" sz="2600" dirty="0"/>
          </a:p>
          <a:p>
            <a:r>
              <a:rPr lang="en-US" sz="2600" dirty="0" err="1"/>
              <a:t>Soluții</a:t>
            </a:r>
            <a:r>
              <a:rPr lang="en-US" sz="2600" dirty="0"/>
              <a:t> de </a:t>
            </a:r>
            <a:r>
              <a:rPr lang="en-US" sz="2600" dirty="0" err="1"/>
              <a:t>parcare</a:t>
            </a:r>
            <a:r>
              <a:rPr lang="en-US" sz="2600" dirty="0"/>
              <a:t> </a:t>
            </a:r>
            <a:r>
              <a:rPr lang="en-US" sz="2600" dirty="0" err="1"/>
              <a:t>inteligentă</a:t>
            </a:r>
            <a:r>
              <a:rPr lang="en-US" sz="2600" dirty="0"/>
              <a:t> </a:t>
            </a:r>
            <a:r>
              <a:rPr lang="en-US" sz="2600" dirty="0" err="1"/>
              <a:t>pentru</a:t>
            </a:r>
            <a:r>
              <a:rPr lang="en-US" sz="2600" dirty="0"/>
              <a:t> </a:t>
            </a:r>
            <a:r>
              <a:rPr lang="en-US" sz="2600" dirty="0" err="1"/>
              <a:t>transformarea</a:t>
            </a:r>
            <a:r>
              <a:rPr lang="en-US" sz="2600" dirty="0"/>
              <a:t> </a:t>
            </a:r>
            <a:r>
              <a:rPr lang="en-US" sz="2600" dirty="0" err="1"/>
              <a:t>digitală</a:t>
            </a:r>
            <a:r>
              <a:rPr lang="en-US" sz="2600" dirty="0"/>
              <a:t> a </a:t>
            </a:r>
            <a:r>
              <a:rPr lang="en-US" sz="2600" dirty="0" err="1"/>
              <a:t>serviciului</a:t>
            </a:r>
            <a:r>
              <a:rPr lang="en-US" sz="2600" dirty="0"/>
              <a:t> public de </a:t>
            </a:r>
            <a:r>
              <a:rPr lang="en-US" sz="2600" dirty="0" err="1"/>
              <a:t>parcare</a:t>
            </a:r>
            <a:r>
              <a:rPr lang="en-US" sz="2600" dirty="0"/>
              <a:t> la </a:t>
            </a:r>
            <a:r>
              <a:rPr lang="en-US" sz="2600" dirty="0" err="1"/>
              <a:t>nivelul</a:t>
            </a:r>
            <a:r>
              <a:rPr lang="en-US" sz="2600" dirty="0"/>
              <a:t> </a:t>
            </a:r>
            <a:r>
              <a:rPr lang="en-US" sz="2600" dirty="0" err="1"/>
              <a:t>Municipiului</a:t>
            </a:r>
            <a:r>
              <a:rPr lang="en-US" sz="2600" dirty="0"/>
              <a:t> Arad</a:t>
            </a:r>
          </a:p>
          <a:p>
            <a:r>
              <a:rPr lang="en-US" sz="2600" dirty="0" err="1"/>
              <a:t>Mobilitate</a:t>
            </a:r>
            <a:r>
              <a:rPr lang="en-US" sz="2600" dirty="0"/>
              <a:t> </a:t>
            </a:r>
            <a:r>
              <a:rPr lang="en-US" sz="2600" dirty="0" err="1"/>
              <a:t>urbană</a:t>
            </a:r>
            <a:r>
              <a:rPr lang="en-US" sz="2600" dirty="0"/>
              <a:t> </a:t>
            </a:r>
            <a:r>
              <a:rPr lang="en-US" sz="2600" dirty="0" err="1"/>
              <a:t>durabilă</a:t>
            </a:r>
            <a:r>
              <a:rPr lang="en-US" sz="2600" dirty="0"/>
              <a:t> – </a:t>
            </a:r>
            <a:r>
              <a:rPr lang="en-US" sz="2600" dirty="0" err="1"/>
              <a:t>tramvaie</a:t>
            </a:r>
            <a:r>
              <a:rPr lang="en-US" sz="2600" dirty="0"/>
              <a:t> </a:t>
            </a:r>
            <a:r>
              <a:rPr lang="en-US" sz="2600" dirty="0" err="1"/>
              <a:t>eficiente</a:t>
            </a:r>
            <a:r>
              <a:rPr lang="en-US" sz="2600" dirty="0"/>
              <a:t> energetic </a:t>
            </a:r>
            <a:r>
              <a:rPr lang="en-US" sz="2600" dirty="0" err="1"/>
              <a:t>pentru</a:t>
            </a:r>
            <a:r>
              <a:rPr lang="en-US" sz="2600" dirty="0"/>
              <a:t> </a:t>
            </a:r>
            <a:r>
              <a:rPr lang="en-US" sz="2600" dirty="0" err="1"/>
              <a:t>Municipiul</a:t>
            </a:r>
            <a:r>
              <a:rPr lang="en-US" sz="2600" dirty="0"/>
              <a:t> Arad</a:t>
            </a:r>
          </a:p>
          <a:p>
            <a:r>
              <a:rPr lang="en-US" sz="2600" dirty="0" err="1"/>
              <a:t>Mobilitate</a:t>
            </a:r>
            <a:r>
              <a:rPr lang="en-US" sz="2600" dirty="0"/>
              <a:t> </a:t>
            </a:r>
            <a:r>
              <a:rPr lang="en-US" sz="2600" dirty="0" err="1"/>
              <a:t>urbană</a:t>
            </a:r>
            <a:r>
              <a:rPr lang="en-US" sz="2600" dirty="0"/>
              <a:t> </a:t>
            </a:r>
            <a:r>
              <a:rPr lang="en-US" sz="2600" dirty="0" err="1"/>
              <a:t>durabilă</a:t>
            </a:r>
            <a:r>
              <a:rPr lang="en-US" sz="2600" dirty="0"/>
              <a:t> – </a:t>
            </a:r>
            <a:r>
              <a:rPr lang="en-US" sz="2600" dirty="0" err="1"/>
              <a:t>tramvaie</a:t>
            </a:r>
            <a:r>
              <a:rPr lang="en-US" sz="2600" dirty="0"/>
              <a:t> </a:t>
            </a:r>
            <a:r>
              <a:rPr lang="en-US" sz="2600" dirty="0" err="1"/>
              <a:t>eficiente</a:t>
            </a:r>
            <a:r>
              <a:rPr lang="en-US" sz="2600" dirty="0"/>
              <a:t> energetic </a:t>
            </a:r>
            <a:r>
              <a:rPr lang="en-US" sz="2600" dirty="0" err="1"/>
              <a:t>pentru</a:t>
            </a:r>
            <a:r>
              <a:rPr lang="en-US" sz="2600" dirty="0"/>
              <a:t> </a:t>
            </a:r>
            <a:r>
              <a:rPr lang="en-US" sz="2600" dirty="0" err="1"/>
              <a:t>Municipiul</a:t>
            </a:r>
            <a:r>
              <a:rPr lang="en-US" sz="2600" dirty="0"/>
              <a:t> Arad – </a:t>
            </a:r>
            <a:r>
              <a:rPr lang="en-US" sz="2600" dirty="0" err="1"/>
              <a:t>Faza</a:t>
            </a:r>
            <a:r>
              <a:rPr lang="en-US" sz="2600" dirty="0"/>
              <a:t> II</a:t>
            </a:r>
          </a:p>
          <a:p>
            <a:r>
              <a:rPr lang="en-US" sz="2600" dirty="0"/>
              <a:t>Transport ecologic cu </a:t>
            </a:r>
            <a:r>
              <a:rPr lang="en-US" sz="2600" dirty="0" err="1"/>
              <a:t>autobuze</a:t>
            </a:r>
            <a:r>
              <a:rPr lang="en-US" sz="2600" dirty="0"/>
              <a:t> </a:t>
            </a:r>
            <a:r>
              <a:rPr lang="en-US" sz="2600" dirty="0" err="1"/>
              <a:t>și</a:t>
            </a:r>
            <a:r>
              <a:rPr lang="en-US" sz="2600" dirty="0"/>
              <a:t> </a:t>
            </a:r>
            <a:r>
              <a:rPr lang="en-US" sz="2600" dirty="0" err="1"/>
              <a:t>microbuze</a:t>
            </a:r>
            <a:r>
              <a:rPr lang="en-US" sz="2600" dirty="0"/>
              <a:t> </a:t>
            </a:r>
            <a:r>
              <a:rPr lang="en-US" sz="2600" dirty="0" err="1"/>
              <a:t>nepoluante</a:t>
            </a:r>
            <a:endParaRPr lang="en-US" sz="2600" dirty="0"/>
          </a:p>
          <a:p>
            <a:r>
              <a:rPr lang="en-US" sz="2600" dirty="0" err="1"/>
              <a:t>Sursă</a:t>
            </a:r>
            <a:r>
              <a:rPr lang="en-US" sz="2600" dirty="0"/>
              <a:t> de </a:t>
            </a:r>
            <a:r>
              <a:rPr lang="en-US" sz="2600" dirty="0" err="1"/>
              <a:t>producere</a:t>
            </a:r>
            <a:r>
              <a:rPr lang="en-US" sz="2600" dirty="0"/>
              <a:t> </a:t>
            </a:r>
            <a:r>
              <a:rPr lang="en-US" sz="2600" dirty="0" err="1"/>
              <a:t>energie</a:t>
            </a:r>
            <a:r>
              <a:rPr lang="en-US" sz="2600" dirty="0"/>
              <a:t> </a:t>
            </a:r>
            <a:r>
              <a:rPr lang="en-US" sz="2600" dirty="0" err="1"/>
              <a:t>termică</a:t>
            </a:r>
            <a:r>
              <a:rPr lang="en-US" sz="2600" dirty="0"/>
              <a:t> </a:t>
            </a:r>
            <a:r>
              <a:rPr lang="en-US" sz="2600" dirty="0" err="1"/>
              <a:t>și</a:t>
            </a:r>
            <a:r>
              <a:rPr lang="en-US" sz="2600" dirty="0"/>
              <a:t> </a:t>
            </a:r>
            <a:r>
              <a:rPr lang="en-US" sz="2600" dirty="0" err="1"/>
              <a:t>electrică</a:t>
            </a:r>
            <a:r>
              <a:rPr lang="en-US" sz="2600" dirty="0"/>
              <a:t> </a:t>
            </a:r>
            <a:r>
              <a:rPr lang="en-US" sz="2600" dirty="0" err="1"/>
              <a:t>prin</a:t>
            </a:r>
            <a:r>
              <a:rPr lang="en-US" sz="2600" dirty="0"/>
              <a:t> </a:t>
            </a:r>
            <a:r>
              <a:rPr lang="en-US" sz="2600" dirty="0" err="1"/>
              <a:t>cogenerare</a:t>
            </a:r>
            <a:r>
              <a:rPr lang="en-US" sz="2600" dirty="0"/>
              <a:t> de </a:t>
            </a:r>
            <a:r>
              <a:rPr lang="en-US" sz="2600" dirty="0" err="1"/>
              <a:t>înaltă</a:t>
            </a:r>
            <a:r>
              <a:rPr lang="en-US" sz="2600" dirty="0"/>
              <a:t> </a:t>
            </a:r>
            <a:r>
              <a:rPr lang="en-US" sz="2600" dirty="0" err="1"/>
              <a:t>eficiență</a:t>
            </a:r>
            <a:r>
              <a:rPr lang="en-US" sz="2600" dirty="0"/>
              <a:t> la CETH SA</a:t>
            </a:r>
          </a:p>
          <a:p>
            <a:r>
              <a:rPr lang="en-US" sz="2600" dirty="0"/>
              <a:t>Prima </a:t>
            </a:r>
            <a:r>
              <a:rPr lang="en-US" sz="2600" dirty="0" err="1"/>
              <a:t>conectare</a:t>
            </a:r>
            <a:r>
              <a:rPr lang="en-US" sz="2600" dirty="0"/>
              <a:t>  la </a:t>
            </a:r>
            <a:r>
              <a:rPr lang="en-US" sz="2600" dirty="0" err="1"/>
              <a:t>sistemul</a:t>
            </a:r>
            <a:r>
              <a:rPr lang="en-US" sz="2600" dirty="0"/>
              <a:t> public de </a:t>
            </a:r>
            <a:r>
              <a:rPr lang="en-US" sz="2600" dirty="0" err="1"/>
              <a:t>alimentare</a:t>
            </a:r>
            <a:r>
              <a:rPr lang="en-US" sz="2600" dirty="0"/>
              <a:t> cu </a:t>
            </a:r>
            <a:r>
              <a:rPr lang="en-US" sz="2600" dirty="0" err="1"/>
              <a:t>apă</a:t>
            </a:r>
            <a:r>
              <a:rPr lang="en-US" sz="2600" dirty="0"/>
              <a:t> </a:t>
            </a:r>
            <a:r>
              <a:rPr lang="en-US" sz="2600" dirty="0" err="1"/>
              <a:t>și</a:t>
            </a:r>
            <a:r>
              <a:rPr lang="en-US" sz="2600" dirty="0"/>
              <a:t>/</a:t>
            </a:r>
            <a:r>
              <a:rPr lang="en-US" sz="2600" dirty="0" err="1"/>
              <a:t>sau</a:t>
            </a:r>
            <a:r>
              <a:rPr lang="en-US" sz="2600" dirty="0"/>
              <a:t> de </a:t>
            </a:r>
            <a:r>
              <a:rPr lang="en-US" sz="2600" dirty="0" err="1"/>
              <a:t>canalizare</a:t>
            </a:r>
            <a:endParaRPr lang="en-US" sz="2600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9F2ECF-B2B1-D430-1403-601D043A1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367520" y="1402862"/>
            <a:ext cx="2824480" cy="49231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ro-RO" sz="2900" dirty="0"/>
              <a:t>5</a:t>
            </a:r>
            <a:r>
              <a:rPr lang="en-US" sz="2900" dirty="0"/>
              <a:t>.</a:t>
            </a:r>
            <a:r>
              <a:rPr lang="ro-RO" sz="2900" dirty="0"/>
              <a:t>484</a:t>
            </a:r>
            <a:r>
              <a:rPr lang="en-US" sz="2900" dirty="0"/>
              <a:t>.</a:t>
            </a:r>
            <a:r>
              <a:rPr lang="ro-RO" sz="2900" dirty="0"/>
              <a:t>230ron</a:t>
            </a:r>
            <a:endParaRPr lang="en-US" sz="2900" dirty="0"/>
          </a:p>
          <a:p>
            <a:pPr>
              <a:lnSpc>
                <a:spcPct val="150000"/>
              </a:lnSpc>
            </a:pPr>
            <a:r>
              <a:rPr lang="en-US" sz="2900" dirty="0"/>
              <a:t>2.</a:t>
            </a:r>
            <a:r>
              <a:rPr lang="ro-RO" sz="2900" dirty="0"/>
              <a:t>888</a:t>
            </a:r>
            <a:r>
              <a:rPr lang="en-US" sz="2900" dirty="0"/>
              <a:t>.</a:t>
            </a:r>
            <a:r>
              <a:rPr lang="ro-RO" sz="2900" dirty="0"/>
              <a:t>000 ron</a:t>
            </a:r>
            <a:endParaRPr lang="en-US" sz="2900" dirty="0"/>
          </a:p>
          <a:p>
            <a:pPr>
              <a:lnSpc>
                <a:spcPct val="150000"/>
              </a:lnSpc>
            </a:pPr>
            <a:r>
              <a:rPr lang="en-US" sz="2900" dirty="0"/>
              <a:t>77.179.321</a:t>
            </a:r>
            <a:r>
              <a:rPr lang="ro-RO" sz="2900" dirty="0"/>
              <a:t> ron</a:t>
            </a:r>
            <a:endParaRPr lang="en-US" sz="2900" dirty="0"/>
          </a:p>
          <a:p>
            <a:pPr>
              <a:lnSpc>
                <a:spcPct val="150000"/>
              </a:lnSpc>
            </a:pPr>
            <a:r>
              <a:rPr lang="ro-RO" sz="2900" dirty="0"/>
              <a:t>304.909.576 ron</a:t>
            </a:r>
            <a:endParaRPr lang="en-US" sz="2900" dirty="0"/>
          </a:p>
          <a:p>
            <a:pPr>
              <a:lnSpc>
                <a:spcPct val="150000"/>
              </a:lnSpc>
            </a:pPr>
            <a:r>
              <a:rPr lang="ro-RO" sz="2900" dirty="0"/>
              <a:t>40</a:t>
            </a:r>
            <a:r>
              <a:rPr lang="en-US" sz="2900" dirty="0"/>
              <a:t>.</a:t>
            </a:r>
            <a:r>
              <a:rPr lang="ro-RO" sz="2900" dirty="0"/>
              <a:t>0</a:t>
            </a:r>
            <a:r>
              <a:rPr lang="en-US" sz="2900" dirty="0"/>
              <a:t>2</a:t>
            </a:r>
            <a:r>
              <a:rPr lang="ro-RO" sz="2900" dirty="0"/>
              <a:t>1</a:t>
            </a:r>
            <a:r>
              <a:rPr lang="en-US" sz="2900" dirty="0"/>
              <a:t>.9</a:t>
            </a:r>
            <a:r>
              <a:rPr lang="ro-RO" sz="2900" dirty="0"/>
              <a:t>44</a:t>
            </a:r>
            <a:r>
              <a:rPr lang="en-US" sz="2900" dirty="0"/>
              <a:t> </a:t>
            </a:r>
            <a:r>
              <a:rPr lang="ro-RO" sz="2900" dirty="0"/>
              <a:t>ron</a:t>
            </a:r>
            <a:endParaRPr lang="en-US" sz="2900" dirty="0"/>
          </a:p>
          <a:p>
            <a:pPr>
              <a:lnSpc>
                <a:spcPct val="150000"/>
              </a:lnSpc>
            </a:pPr>
            <a:r>
              <a:rPr lang="en-US" sz="2900" dirty="0"/>
              <a:t>500</a:t>
            </a:r>
            <a:r>
              <a:rPr lang="ro-RO" sz="2900" dirty="0"/>
              <a:t>.</a:t>
            </a:r>
            <a:r>
              <a:rPr lang="en-US" sz="2900" dirty="0"/>
              <a:t>000</a:t>
            </a:r>
            <a:r>
              <a:rPr lang="ro-RO" sz="2900" dirty="0"/>
              <a:t>.</a:t>
            </a:r>
            <a:r>
              <a:rPr lang="en-US" sz="2900" dirty="0"/>
              <a:t>000</a:t>
            </a:r>
            <a:r>
              <a:rPr lang="ro-RO" sz="2900" dirty="0"/>
              <a:t> ron</a:t>
            </a:r>
            <a:endParaRPr lang="en-US" sz="2900" dirty="0"/>
          </a:p>
          <a:p>
            <a:pPr>
              <a:lnSpc>
                <a:spcPct val="150000"/>
              </a:lnSpc>
            </a:pPr>
            <a:r>
              <a:rPr lang="ro-RO" sz="2900" dirty="0"/>
              <a:t>318.500 ron</a:t>
            </a:r>
            <a:endParaRPr lang="en-US" sz="2900" dirty="0"/>
          </a:p>
          <a:p>
            <a:pPr marL="0" indent="0">
              <a:lnSpc>
                <a:spcPct val="150000"/>
              </a:lnSpc>
              <a:buNone/>
            </a:pPr>
            <a:endParaRPr lang="en-US" sz="2900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69F55F-4459-6672-A446-2998651589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902" y="5415622"/>
            <a:ext cx="713338" cy="1112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426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8770B-B246-7092-FF1D-F1918F905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0" y="48140"/>
            <a:ext cx="9970451" cy="1280890"/>
          </a:xfrm>
        </p:spPr>
        <p:txBody>
          <a:bodyPr/>
          <a:lstStyle/>
          <a:p>
            <a:pPr algn="ctr"/>
            <a:r>
              <a:rPr lang="en-US" u="sng" dirty="0" err="1"/>
              <a:t>Programul</a:t>
            </a:r>
            <a:r>
              <a:rPr lang="en-US" u="sng" dirty="0"/>
              <a:t> </a:t>
            </a:r>
            <a:r>
              <a:rPr lang="en-US" u="sng" dirty="0" err="1"/>
              <a:t>Operațional</a:t>
            </a:r>
            <a:r>
              <a:rPr lang="en-US" u="sng" dirty="0"/>
              <a:t> </a:t>
            </a:r>
            <a:r>
              <a:rPr lang="en-US" u="sng" dirty="0" err="1"/>
              <a:t>Infrastructură</a:t>
            </a:r>
            <a:r>
              <a:rPr lang="en-US" u="sng" dirty="0"/>
              <a:t> Mare</a:t>
            </a:r>
            <a:br>
              <a:rPr lang="ro-RO" dirty="0"/>
            </a:br>
            <a:r>
              <a:rPr lang="ro-RO" b="1" dirty="0"/>
              <a:t>POIM</a:t>
            </a: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3F6231-B3EA-F4D1-5923-2DCBFC314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07452" y="1604086"/>
            <a:ext cx="6016308" cy="3354060"/>
          </a:xfrm>
        </p:spPr>
        <p:txBody>
          <a:bodyPr/>
          <a:lstStyle/>
          <a:p>
            <a:r>
              <a:rPr lang="en-US" sz="2000" dirty="0" err="1"/>
              <a:t>Producere</a:t>
            </a:r>
            <a:r>
              <a:rPr lang="en-US" sz="2000" dirty="0"/>
              <a:t> </a:t>
            </a:r>
            <a:r>
              <a:rPr lang="en-US" sz="2000" dirty="0" err="1"/>
              <a:t>energie</a:t>
            </a:r>
            <a:r>
              <a:rPr lang="en-US" sz="2000" dirty="0"/>
              <a:t> din </a:t>
            </a:r>
            <a:r>
              <a:rPr lang="en-US" sz="2000" dirty="0" err="1"/>
              <a:t>surse</a:t>
            </a:r>
            <a:r>
              <a:rPr lang="en-US" sz="2000" dirty="0"/>
              <a:t> </a:t>
            </a:r>
            <a:r>
              <a:rPr lang="en-US" sz="2000" dirty="0" err="1"/>
              <a:t>regenerabile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municipiul</a:t>
            </a:r>
            <a:r>
              <a:rPr lang="en-US" sz="2000" dirty="0"/>
              <a:t> Arad (parc </a:t>
            </a:r>
            <a:r>
              <a:rPr lang="en-US" sz="2000" dirty="0" err="1"/>
              <a:t>fotovoltaic</a:t>
            </a:r>
            <a:r>
              <a:rPr lang="en-US" sz="2000" dirty="0"/>
              <a:t>)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9BB5DA-CEDF-E573-5FB3-FC8EC3F0F5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615326" y="1604086"/>
            <a:ext cx="4552034" cy="1280890"/>
          </a:xfrm>
        </p:spPr>
        <p:txBody>
          <a:bodyPr/>
          <a:lstStyle/>
          <a:p>
            <a:r>
              <a:rPr lang="en-US" dirty="0"/>
              <a:t>6.372.053</a:t>
            </a:r>
            <a:r>
              <a:rPr lang="ro-RO" dirty="0"/>
              <a:t> RON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8B86D4-7434-5D11-EE12-86B6F5B19E27}"/>
              </a:ext>
            </a:extLst>
          </p:cNvPr>
          <p:cNvSpPr txBox="1"/>
          <p:nvPr/>
        </p:nvSpPr>
        <p:spPr>
          <a:xfrm>
            <a:off x="1207452" y="3682512"/>
            <a:ext cx="1049686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u="sng" dirty="0" err="1"/>
              <a:t>Programul</a:t>
            </a:r>
            <a:r>
              <a:rPr lang="en-US" sz="3200" u="sng" dirty="0"/>
              <a:t> Operational Capacitate </a:t>
            </a:r>
            <a:r>
              <a:rPr lang="en-US" sz="3200" u="sng" dirty="0" err="1"/>
              <a:t>Administrativa</a:t>
            </a:r>
            <a:endParaRPr lang="ro-RO" sz="3200" u="sng" dirty="0"/>
          </a:p>
          <a:p>
            <a:pPr algn="ctr"/>
            <a:r>
              <a:rPr lang="ro-RO" sz="3200" b="1" dirty="0"/>
              <a:t>POCA</a:t>
            </a:r>
            <a:endParaRPr lang="en-US" sz="32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971236-59FF-EC8B-0E80-F145FC74AB6A}"/>
              </a:ext>
            </a:extLst>
          </p:cNvPr>
          <p:cNvSpPr txBox="1"/>
          <p:nvPr/>
        </p:nvSpPr>
        <p:spPr>
          <a:xfrm>
            <a:off x="1493520" y="5070882"/>
            <a:ext cx="63598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err="1"/>
              <a:t>Servicii</a:t>
            </a:r>
            <a:r>
              <a:rPr lang="en-US" dirty="0"/>
              <a:t> </a:t>
            </a:r>
            <a:r>
              <a:rPr lang="en-US" dirty="0" err="1"/>
              <a:t>electronice</a:t>
            </a:r>
            <a:r>
              <a:rPr lang="en-US" dirty="0"/>
              <a:t> </a:t>
            </a:r>
            <a:r>
              <a:rPr lang="en-US" dirty="0" err="1"/>
              <a:t>extinse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Municipiul</a:t>
            </a:r>
            <a:r>
              <a:rPr lang="en-US" dirty="0"/>
              <a:t> Arad</a:t>
            </a:r>
            <a:endParaRPr lang="ro-RO" dirty="0"/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3F8D31F4-3DBD-15BA-5D85-AF652ED20B39}"/>
              </a:ext>
            </a:extLst>
          </p:cNvPr>
          <p:cNvSpPr txBox="1">
            <a:spLocks/>
          </p:cNvSpPr>
          <p:nvPr/>
        </p:nvSpPr>
        <p:spPr>
          <a:xfrm>
            <a:off x="9164143" y="4613469"/>
            <a:ext cx="3027857" cy="1280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o-RO" dirty="0"/>
          </a:p>
          <a:p>
            <a:r>
              <a:rPr lang="en-US" sz="2400" dirty="0"/>
              <a:t>2.087.022</a:t>
            </a:r>
            <a:r>
              <a:rPr lang="ro-RO" sz="2400" dirty="0"/>
              <a:t> RON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DFB108E5-DC06-1DD1-55A3-654881DC1093}"/>
                  </a:ext>
                </a:extLst>
              </p14:cNvPr>
              <p14:cNvContentPartPr/>
              <p14:nvPr/>
            </p14:nvContentPartPr>
            <p14:xfrm>
              <a:off x="9855240" y="1675760"/>
              <a:ext cx="360" cy="3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DFB108E5-DC06-1DD1-55A3-654881DC109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46240" y="166676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7C1921D5-F817-607D-7BAA-FF1DE1A7AED9}"/>
                  </a:ext>
                </a:extLst>
              </p14:cNvPr>
              <p14:cNvContentPartPr/>
              <p14:nvPr/>
            </p14:nvContentPartPr>
            <p14:xfrm>
              <a:off x="8909880" y="1726880"/>
              <a:ext cx="360" cy="3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7C1921D5-F817-607D-7BAA-FF1DE1A7AE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01240" y="1718240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23" name="Picture 22">
            <a:extLst>
              <a:ext uri="{FF2B5EF4-FFF2-40B4-BE49-F238E27FC236}">
                <a16:creationId xmlns:a16="http://schemas.microsoft.com/office/drawing/2014/main" id="{AA73A812-CD5A-CDA1-4C9E-43AE7034B0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025" y="2222158"/>
            <a:ext cx="863858" cy="134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29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60710-A238-AF83-8EF9-2CF766862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8718" y="1821815"/>
            <a:ext cx="9890546" cy="3214370"/>
          </a:xfrm>
        </p:spPr>
        <p:txBody>
          <a:bodyPr>
            <a:normAutofit fontScale="90000"/>
          </a:bodyPr>
          <a:lstStyle/>
          <a:p>
            <a:pPr algn="ctr"/>
            <a:r>
              <a:rPr lang="ro-RO" sz="4400" b="1" dirty="0"/>
              <a:t>73</a:t>
            </a:r>
            <a:r>
              <a:rPr lang="ro-RO" sz="4400" dirty="0"/>
              <a:t> DE OBIECTIVE ÎNDEPLINITE ÎN </a:t>
            </a:r>
            <a:r>
              <a:rPr lang="ro-RO" sz="4400" b="1" dirty="0"/>
              <a:t>2022</a:t>
            </a:r>
            <a:br>
              <a:rPr lang="ro-RO" sz="4400" b="1" dirty="0"/>
            </a:br>
            <a:br>
              <a:rPr lang="ro-RO" dirty="0"/>
            </a:br>
            <a:r>
              <a:rPr lang="ro-RO" sz="3000" dirty="0"/>
              <a:t>ÎN VALOARE DE</a:t>
            </a:r>
            <a:br>
              <a:rPr lang="ro-RO" sz="3000" dirty="0"/>
            </a:br>
            <a:r>
              <a:rPr lang="ro-RO" sz="4400" dirty="0"/>
              <a:t> </a:t>
            </a:r>
            <a:br>
              <a:rPr lang="ro-RO" sz="4400" dirty="0"/>
            </a:br>
            <a:r>
              <a:rPr lang="ro-RO" sz="4400" b="1" dirty="0"/>
              <a:t>524,049,684</a:t>
            </a:r>
            <a:r>
              <a:rPr lang="ro-RO" sz="4400" dirty="0"/>
              <a:t>= </a:t>
            </a:r>
            <a:r>
              <a:rPr lang="ro-RO" sz="4400" b="1" dirty="0"/>
              <a:t>104,</a:t>
            </a:r>
            <a:r>
              <a:rPr lang="en-US" sz="4400" b="1" dirty="0"/>
              <a:t>809,936</a:t>
            </a:r>
            <a:r>
              <a:rPr lang="ro-RO" sz="4400" b="1" dirty="0"/>
              <a:t> EURO</a:t>
            </a:r>
            <a:br>
              <a:rPr lang="ro-RO" b="1" dirty="0"/>
            </a:br>
            <a:endParaRPr lang="en-US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22D02B2-CE2B-DE85-7DA7-4C83C6301D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16" y="4136390"/>
            <a:ext cx="1744622" cy="2721610"/>
          </a:xfrm>
        </p:spPr>
      </p:pic>
    </p:spTree>
    <p:extLst>
      <p:ext uri="{BB962C8B-B14F-4D97-AF65-F5344CB8AC3E}">
        <p14:creationId xmlns:p14="http://schemas.microsoft.com/office/powerpoint/2010/main" val="3135606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F937C-07C2-FAD3-2607-F971229E8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4044" y="126269"/>
            <a:ext cx="9517796" cy="893251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ORIZONT EUROPA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1CF944-38AC-013D-2C62-26D0154CE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8571" y="1846383"/>
            <a:ext cx="6976789" cy="893251"/>
          </a:xfrm>
        </p:spPr>
        <p:txBody>
          <a:bodyPr/>
          <a:lstStyle/>
          <a:p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Soluții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de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colaborare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și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interconectare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pentru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livrări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verzi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către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o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epocă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logisticii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optimizate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cu 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emisii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zero, pe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ultimul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segment de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livrare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-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acronim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GREEN-LOG</a:t>
            </a:r>
            <a:r>
              <a:rPr lang="en-US" sz="2800" b="1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645599-6B08-758A-9D9E-7BBC045AD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6328" y="4458333"/>
            <a:ext cx="7379031" cy="3354060"/>
          </a:xfrm>
        </p:spPr>
        <p:txBody>
          <a:bodyPr/>
          <a:lstStyle/>
          <a:p>
            <a:r>
              <a:rPr lang="en-US" sz="2000" dirty="0" err="1"/>
              <a:t>Realizarea</a:t>
            </a:r>
            <a:r>
              <a:rPr lang="en-US" sz="2000" dirty="0"/>
              <a:t> </a:t>
            </a:r>
            <a:r>
              <a:rPr lang="en-US" sz="2000" dirty="0" err="1"/>
              <a:t>documentației</a:t>
            </a:r>
            <a:r>
              <a:rPr lang="en-US" sz="2000" dirty="0"/>
              <a:t> </a:t>
            </a:r>
            <a:r>
              <a:rPr lang="en-US" sz="2000" dirty="0" err="1"/>
              <a:t>tehnico-economice</a:t>
            </a:r>
            <a:r>
              <a:rPr lang="en-US" sz="2000" dirty="0"/>
              <a:t> </a:t>
            </a:r>
            <a:r>
              <a:rPr lang="en-US" sz="2000" dirty="0" err="1"/>
              <a:t>aferente</a:t>
            </a:r>
            <a:r>
              <a:rPr lang="en-US" sz="2000" dirty="0"/>
              <a:t> </a:t>
            </a:r>
            <a:r>
              <a:rPr lang="en-US" sz="2000" dirty="0" err="1"/>
              <a:t>obiectivului</a:t>
            </a:r>
            <a:r>
              <a:rPr lang="en-US" sz="2000" dirty="0"/>
              <a:t> de </a:t>
            </a:r>
            <a:r>
              <a:rPr lang="en-US" sz="2000" dirty="0" err="1"/>
              <a:t>investiții</a:t>
            </a:r>
            <a:r>
              <a:rPr lang="en-US" sz="2000" dirty="0"/>
              <a:t> </a:t>
            </a:r>
            <a:r>
              <a:rPr lang="en-US" sz="2000" dirty="0" err="1"/>
              <a:t>Reabilitare</a:t>
            </a:r>
            <a:r>
              <a:rPr lang="en-US" sz="2000" dirty="0"/>
              <a:t> </a:t>
            </a:r>
            <a:r>
              <a:rPr lang="en-US" sz="2000" dirty="0" err="1"/>
              <a:t>clădire</a:t>
            </a:r>
            <a:r>
              <a:rPr lang="en-US" sz="2000" dirty="0"/>
              <a:t> </a:t>
            </a:r>
            <a:r>
              <a:rPr lang="en-US" sz="2000" dirty="0" err="1"/>
              <a:t>Calea</a:t>
            </a:r>
            <a:r>
              <a:rPr lang="en-US" sz="2000" dirty="0"/>
              <a:t> </a:t>
            </a:r>
            <a:r>
              <a:rPr lang="en-US" sz="2000" dirty="0" err="1"/>
              <a:t>Aurel</a:t>
            </a:r>
            <a:r>
              <a:rPr lang="en-US" sz="2000" dirty="0"/>
              <a:t> Vlaicu, nr. 41- 43 Arad (</a:t>
            </a:r>
            <a:r>
              <a:rPr lang="en-US" sz="2000" b="1" dirty="0"/>
              <a:t>Casa M.A.R.T.A</a:t>
            </a:r>
            <a:r>
              <a:rPr lang="en-US" sz="2000" dirty="0"/>
              <a:t>)” – </a:t>
            </a:r>
            <a:r>
              <a:rPr lang="en-US" sz="2000" dirty="0" err="1"/>
              <a:t>Fosta</a:t>
            </a:r>
            <a:r>
              <a:rPr lang="en-US" sz="2000" dirty="0"/>
              <a:t> </a:t>
            </a:r>
            <a:r>
              <a:rPr lang="en-US" sz="2000" dirty="0" err="1"/>
              <a:t>clădire</a:t>
            </a:r>
            <a:r>
              <a:rPr lang="en-US" sz="2000" dirty="0"/>
              <a:t> </a:t>
            </a:r>
            <a:r>
              <a:rPr lang="en-US" sz="2000" dirty="0" err="1"/>
              <a:t>administrativă</a:t>
            </a:r>
            <a:r>
              <a:rPr lang="en-US" sz="2000" dirty="0"/>
              <a:t> a </a:t>
            </a:r>
            <a:r>
              <a:rPr lang="en-US" sz="2000" dirty="0" err="1"/>
              <a:t>Fabricii</a:t>
            </a:r>
            <a:r>
              <a:rPr lang="en-US" sz="2000" dirty="0"/>
              <a:t> ASTRA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2B88BB-8FD4-6D3F-9BB6-2B77310342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452839" y="1144820"/>
            <a:ext cx="2739161" cy="576262"/>
          </a:xfrm>
        </p:spPr>
        <p:txBody>
          <a:bodyPr/>
          <a:lstStyle/>
          <a:p>
            <a:r>
              <a:rPr lang="en-US" sz="2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270,000</a:t>
            </a:r>
            <a:r>
              <a:rPr lang="ro-RO" sz="2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ron</a:t>
            </a:r>
            <a:r>
              <a:rPr lang="en-US" sz="2800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59F1E9-2C37-A356-2F90-E4C54CF7A0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113166" y="4594465"/>
            <a:ext cx="3078834" cy="2263535"/>
          </a:xfrm>
        </p:spPr>
        <p:txBody>
          <a:bodyPr/>
          <a:lstStyle/>
          <a:p>
            <a:r>
              <a:rPr lang="en-US" sz="2400" dirty="0"/>
              <a:t>139.868</a:t>
            </a:r>
            <a:r>
              <a:rPr lang="ro-RO" sz="2400" dirty="0"/>
              <a:t> ron</a:t>
            </a:r>
            <a:endParaRPr lang="en-US" sz="2400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F205B2-0FE0-F474-94C8-3565CA90E305}"/>
              </a:ext>
            </a:extLst>
          </p:cNvPr>
          <p:cNvSpPr txBox="1"/>
          <p:nvPr/>
        </p:nvSpPr>
        <p:spPr>
          <a:xfrm>
            <a:off x="1547451" y="3278446"/>
            <a:ext cx="99976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PROGRAMUL TIMBRUL MONUMENTELOR ISTORICE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8CA504E-28FA-8C1C-F19E-D71DDD402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735" y="5636497"/>
            <a:ext cx="639571" cy="99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53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E82E5-FD8F-D434-0C35-1E8CFADF4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099" y="796830"/>
            <a:ext cx="9818051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PROGRAME ALE ADMINISTRAȚIEI FONDULUI PENTRU MEDIU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184EFF-9254-34E4-2B3E-7E682CDD5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03680" y="2987008"/>
            <a:ext cx="7223760" cy="3586546"/>
          </a:xfrm>
        </p:spPr>
        <p:txBody>
          <a:bodyPr/>
          <a:lstStyle/>
          <a:p>
            <a:r>
              <a:rPr lang="en-US" sz="3200" dirty="0" err="1"/>
              <a:t>Modernizare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de </a:t>
            </a:r>
            <a:r>
              <a:rPr lang="en-US" sz="3200" dirty="0" err="1"/>
              <a:t>iluminat</a:t>
            </a:r>
            <a:r>
              <a:rPr lang="en-US" sz="3200" dirty="0"/>
              <a:t> public </a:t>
            </a:r>
            <a:r>
              <a:rPr lang="en-US" sz="3200" dirty="0" err="1"/>
              <a:t>în</a:t>
            </a:r>
            <a:r>
              <a:rPr lang="en-US" sz="3200" dirty="0"/>
              <a:t> </a:t>
            </a:r>
            <a:r>
              <a:rPr lang="en-US" sz="3200" dirty="0" err="1"/>
              <a:t>Municipiul</a:t>
            </a:r>
            <a:r>
              <a:rPr lang="en-US" sz="3200" dirty="0"/>
              <a:t> Arad</a:t>
            </a:r>
            <a:endParaRPr lang="ro-RO" sz="3200" dirty="0"/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 err="1"/>
              <a:t>Împreună</a:t>
            </a:r>
            <a:r>
              <a:rPr lang="en-US" sz="3200" dirty="0"/>
              <a:t> </a:t>
            </a:r>
            <a:r>
              <a:rPr lang="en-US" sz="3200" dirty="0" err="1"/>
              <a:t>pentru</a:t>
            </a:r>
            <a:r>
              <a:rPr lang="en-US" sz="3200" dirty="0"/>
              <a:t> un Arad </a:t>
            </a:r>
            <a:r>
              <a:rPr lang="en-US" sz="3200" dirty="0" err="1"/>
              <a:t>curat</a:t>
            </a:r>
            <a:endParaRPr lang="en-US" sz="3200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AF82D3-C82D-ACB9-5E0E-FD40C15D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440087" y="2814288"/>
            <a:ext cx="3751913" cy="33540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dirty="0"/>
              <a:t>1.197.850</a:t>
            </a:r>
            <a:r>
              <a:rPr lang="ro-RO" sz="3200" dirty="0"/>
              <a:t>,59 ron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23.917</a:t>
            </a:r>
            <a:r>
              <a:rPr lang="ro-RO" sz="3200" dirty="0"/>
              <a:t>,63 ron</a:t>
            </a:r>
            <a:endParaRPr lang="en-US" sz="3200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E20B74F-D813-2288-19D9-9CA4DE39D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6247" y="5568812"/>
            <a:ext cx="768636" cy="119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411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354CB-B747-7F25-68D0-7138E0523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0" y="116110"/>
            <a:ext cx="11440160" cy="1280890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Programul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Național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Investiții</a:t>
            </a:r>
            <a:br>
              <a:rPr lang="ro-RO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Anghel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Saligny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16517-6983-42B6-C3E8-8AC5AE5484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4924" y="2336800"/>
            <a:ext cx="7061200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err="1"/>
              <a:t>Amenajare</a:t>
            </a:r>
            <a:r>
              <a:rPr lang="en-US" sz="2000" dirty="0"/>
              <a:t> pod </a:t>
            </a:r>
            <a:r>
              <a:rPr lang="en-US" sz="2000" dirty="0" err="1"/>
              <a:t>pietonal</a:t>
            </a:r>
            <a:r>
              <a:rPr lang="en-US" sz="2000" dirty="0"/>
              <a:t> </a:t>
            </a:r>
            <a:r>
              <a:rPr lang="en-US" sz="2000" dirty="0" err="1"/>
              <a:t>acces</a:t>
            </a:r>
            <a:r>
              <a:rPr lang="en-US" sz="2000" dirty="0"/>
              <a:t> Insula Mureș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Reabilitare</a:t>
            </a:r>
            <a:r>
              <a:rPr lang="en-US" sz="2000" dirty="0"/>
              <a:t> </a:t>
            </a:r>
            <a:r>
              <a:rPr lang="en-US" sz="2000" dirty="0" err="1"/>
              <a:t>străzi</a:t>
            </a:r>
            <a:r>
              <a:rPr lang="en-US" sz="2000" dirty="0"/>
              <a:t> de </a:t>
            </a:r>
            <a:r>
              <a:rPr lang="en-US" sz="2000" dirty="0" err="1"/>
              <a:t>pământ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municipiul</a:t>
            </a:r>
            <a:r>
              <a:rPr lang="en-US" sz="2000" dirty="0"/>
              <a:t> Arad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Amenajare</a:t>
            </a:r>
            <a:r>
              <a:rPr lang="en-US" sz="2000" dirty="0"/>
              <a:t> </a:t>
            </a:r>
            <a:r>
              <a:rPr lang="en-US" sz="2000" dirty="0" err="1"/>
              <a:t>pasaj</a:t>
            </a:r>
            <a:r>
              <a:rPr lang="en-US" sz="2000" dirty="0"/>
              <a:t> </a:t>
            </a:r>
            <a:r>
              <a:rPr lang="en-US" sz="2000" dirty="0" err="1"/>
              <a:t>subteran</a:t>
            </a:r>
            <a:r>
              <a:rPr lang="en-US" sz="2000" dirty="0"/>
              <a:t> </a:t>
            </a:r>
            <a:r>
              <a:rPr lang="en-US" sz="2000" dirty="0" err="1"/>
              <a:t>Piața</a:t>
            </a:r>
            <a:r>
              <a:rPr lang="en-US" sz="2000" dirty="0"/>
              <a:t> </a:t>
            </a:r>
            <a:r>
              <a:rPr lang="en-US" sz="2000" dirty="0" err="1"/>
              <a:t>Drapelului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Amenajare</a:t>
            </a:r>
            <a:r>
              <a:rPr lang="en-US" sz="2000" dirty="0"/>
              <a:t> drum de </a:t>
            </a:r>
            <a:r>
              <a:rPr lang="en-US" sz="2000" dirty="0" err="1"/>
              <a:t>acces</a:t>
            </a:r>
            <a:r>
              <a:rPr lang="en-US" sz="2000" dirty="0"/>
              <a:t> Zona </a:t>
            </a:r>
            <a:r>
              <a:rPr lang="en-US" sz="2000" dirty="0" err="1"/>
              <a:t>Industrială</a:t>
            </a:r>
            <a:r>
              <a:rPr lang="en-US" sz="2000" dirty="0"/>
              <a:t> Vest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iluminat</a:t>
            </a:r>
            <a:r>
              <a:rPr lang="en-US" sz="2000" dirty="0"/>
              <a:t> public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Rețele</a:t>
            </a:r>
            <a:r>
              <a:rPr lang="en-US" sz="2000" dirty="0"/>
              <a:t> de </a:t>
            </a:r>
            <a:r>
              <a:rPr lang="en-US" sz="2000" dirty="0" err="1"/>
              <a:t>canalizare</a:t>
            </a:r>
            <a:r>
              <a:rPr lang="en-US" sz="2000" dirty="0"/>
              <a:t> ape </a:t>
            </a:r>
            <a:r>
              <a:rPr lang="en-US" sz="2000" dirty="0" err="1"/>
              <a:t>uzate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canalizare</a:t>
            </a:r>
            <a:r>
              <a:rPr lang="en-US" sz="2000" dirty="0"/>
              <a:t> </a:t>
            </a:r>
            <a:r>
              <a:rPr lang="en-US" sz="2000" dirty="0" err="1"/>
              <a:t>pluvială</a:t>
            </a:r>
            <a:r>
              <a:rPr lang="en-US" sz="2000" dirty="0"/>
              <a:t> </a:t>
            </a:r>
            <a:r>
              <a:rPr lang="en-US" sz="2000" dirty="0" err="1"/>
              <a:t>aferente</a:t>
            </a:r>
            <a:r>
              <a:rPr lang="en-US" sz="2000" dirty="0"/>
              <a:t> </a:t>
            </a:r>
            <a:r>
              <a:rPr lang="en-US" sz="2000" dirty="0" err="1"/>
              <a:t>străzilor</a:t>
            </a:r>
            <a:r>
              <a:rPr lang="en-US" sz="2000" dirty="0"/>
              <a:t> de </a:t>
            </a:r>
            <a:r>
              <a:rPr lang="en-US" sz="2000" dirty="0" err="1"/>
              <a:t>pământ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861268-E898-6C1C-85C3-CDEEA8F76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34401" y="2232152"/>
            <a:ext cx="3657599" cy="4135120"/>
          </a:xfrm>
        </p:spPr>
        <p:txBody>
          <a:bodyPr/>
          <a:lstStyle/>
          <a:p>
            <a:pPr marL="288000">
              <a:lnSpc>
                <a:spcPct val="150000"/>
              </a:lnSpc>
              <a:spcBef>
                <a:spcPts val="0"/>
              </a:spcBef>
            </a:pPr>
            <a:r>
              <a:rPr lang="en-US" sz="2800" dirty="0"/>
              <a:t>10.459.656</a:t>
            </a:r>
            <a:r>
              <a:rPr lang="ro-RO" sz="2800" dirty="0"/>
              <a:t>,12 ron</a:t>
            </a:r>
            <a:endParaRPr lang="en-US" sz="2800" dirty="0"/>
          </a:p>
          <a:p>
            <a:pPr marL="288000">
              <a:lnSpc>
                <a:spcPct val="150000"/>
              </a:lnSpc>
              <a:spcBef>
                <a:spcPts val="0"/>
              </a:spcBef>
            </a:pPr>
            <a:r>
              <a:rPr lang="en-US" sz="2800" dirty="0"/>
              <a:t>10.454.537</a:t>
            </a:r>
            <a:r>
              <a:rPr lang="ro-RO" sz="2800" dirty="0"/>
              <a:t>,98 ron</a:t>
            </a:r>
            <a:endParaRPr lang="en-US" sz="2800" dirty="0"/>
          </a:p>
          <a:p>
            <a:pPr marL="288000">
              <a:lnSpc>
                <a:spcPct val="150000"/>
              </a:lnSpc>
              <a:spcBef>
                <a:spcPts val="0"/>
              </a:spcBef>
            </a:pPr>
            <a:r>
              <a:rPr lang="en-US" sz="2800" dirty="0"/>
              <a:t>9.225.353</a:t>
            </a:r>
            <a:r>
              <a:rPr lang="ro-RO" sz="2800" dirty="0"/>
              <a:t>,23 ron</a:t>
            </a:r>
            <a:endParaRPr lang="en-US" sz="2800" dirty="0"/>
          </a:p>
          <a:p>
            <a:pPr marL="288000">
              <a:lnSpc>
                <a:spcPct val="150000"/>
              </a:lnSpc>
              <a:spcBef>
                <a:spcPts val="0"/>
              </a:spcBef>
            </a:pPr>
            <a:r>
              <a:rPr lang="en-US" sz="2800" dirty="0"/>
              <a:t>5.367.060</a:t>
            </a:r>
            <a:r>
              <a:rPr lang="ro-RO" sz="2800" dirty="0"/>
              <a:t>,29 ron</a:t>
            </a:r>
            <a:endParaRPr lang="en-US" sz="2800" dirty="0"/>
          </a:p>
          <a:p>
            <a:pPr marL="288000">
              <a:lnSpc>
                <a:spcPct val="200000"/>
              </a:lnSpc>
              <a:spcBef>
                <a:spcPts val="0"/>
              </a:spcBef>
            </a:pPr>
            <a:r>
              <a:rPr lang="en-US" sz="2800" dirty="0"/>
              <a:t>7.493.392</a:t>
            </a:r>
            <a:r>
              <a:rPr lang="ro-RO" sz="2800" dirty="0"/>
              <a:t>,38 ron</a:t>
            </a:r>
            <a:endParaRPr lang="en-US" sz="2800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1062EE-2BC0-1815-F65A-B2EF5F02C5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39" y="5259700"/>
            <a:ext cx="950122" cy="148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971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E0780-8AF5-2C6A-BDC7-B75158439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2394167"/>
            <a:ext cx="8915399" cy="1468800"/>
          </a:xfrm>
        </p:spPr>
        <p:txBody>
          <a:bodyPr>
            <a:normAutofit/>
          </a:bodyPr>
          <a:lstStyle/>
          <a:p>
            <a:r>
              <a:rPr lang="en-US" dirty="0"/>
              <a:t>PROIECTE PENTRU 2023 DIN BUGETUL LOCAL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9B906-8C3C-1FEE-9F0D-B73B2F7DE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9212" y="4463833"/>
            <a:ext cx="8915399" cy="860400"/>
          </a:xfrm>
        </p:spPr>
        <p:txBody>
          <a:bodyPr/>
          <a:lstStyle/>
          <a:p>
            <a:r>
              <a:rPr lang="ro-RO" sz="3200" dirty="0"/>
              <a:t>ÎN VALOARE DE :  </a:t>
            </a:r>
            <a:r>
              <a:rPr lang="ro-RO" sz="3200" b="1" dirty="0"/>
              <a:t>54,973,000 ron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0201AC-5F84-ECA0-75AF-F52FECFB91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789" y="61218"/>
            <a:ext cx="1282122" cy="2000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429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0065F-699C-0D0C-9E57-9F209046D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760" y="1407083"/>
            <a:ext cx="10302240" cy="1280890"/>
          </a:xfrm>
        </p:spPr>
        <p:txBody>
          <a:bodyPr/>
          <a:lstStyle/>
          <a:p>
            <a:r>
              <a:rPr lang="fr-FR" u="sng" dirty="0"/>
              <a:t>PROIECTE PENTRU 2023 DIN BUGETUL LOCAL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039AC-0F78-4AFD-95F3-69CDB885A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33202" y="2800518"/>
            <a:ext cx="8442960" cy="5537200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Racordarea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Sistemul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Energetic Na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ț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Stadionului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Francisc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Neuman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Continuare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amenajări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pardoseli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cauciuc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locurile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joacă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municipiul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Arad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Regenerare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urbană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zona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Pieței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Catedralei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Modernizare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Parc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Eminescu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Continuarea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reabilitare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fațade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clădire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ORL,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Oftalmologie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Oncologie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Dermatologie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C30D4-AB7B-34F9-EF57-0A7C7D62B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21521" y="2710457"/>
            <a:ext cx="2570480" cy="412409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1,191,000</a:t>
            </a:r>
            <a:r>
              <a:rPr lang="ro-RO" sz="2400" dirty="0"/>
              <a:t> ron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2,445,000</a:t>
            </a:r>
            <a:r>
              <a:rPr lang="ro-RO" sz="2400" dirty="0"/>
              <a:t> ron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8,000,000</a:t>
            </a:r>
            <a:r>
              <a:rPr lang="ro-RO" sz="2400" dirty="0"/>
              <a:t> ron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4,000,000</a:t>
            </a:r>
            <a:r>
              <a:rPr lang="ro-RO" sz="2400" dirty="0"/>
              <a:t> ron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450,000</a:t>
            </a:r>
            <a:r>
              <a:rPr lang="ro-RO" sz="2400" dirty="0"/>
              <a:t> ron</a:t>
            </a:r>
            <a:endParaRPr lang="en-US" sz="2400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FE7B38-8BF6-D2E8-5AB1-1779458AB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780" y="0"/>
            <a:ext cx="812100" cy="126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9289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ADE3F-628A-0FEF-820B-853398924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1040" y="423563"/>
            <a:ext cx="10383520" cy="1280890"/>
          </a:xfrm>
        </p:spPr>
        <p:txBody>
          <a:bodyPr>
            <a:normAutofit/>
          </a:bodyPr>
          <a:lstStyle/>
          <a:p>
            <a:r>
              <a:rPr lang="fr-FR" sz="2800" u="sng" dirty="0"/>
              <a:t>PROIECTE PENTRU 2023 DIN BUGETUL LOCAL</a:t>
            </a:r>
            <a:r>
              <a:rPr lang="ro-RO" sz="2800" u="sng" dirty="0"/>
              <a:t> ȘI PNDL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70426-5342-901F-F191-5C62A19DA5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7389" y="1469993"/>
            <a:ext cx="8601456" cy="49644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/>
              <a:t>Extindere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modernizare</a:t>
            </a:r>
            <a:r>
              <a:rPr lang="en-US" sz="2000" dirty="0"/>
              <a:t> </a:t>
            </a:r>
            <a:r>
              <a:rPr lang="en-US" sz="2000" dirty="0" err="1"/>
              <a:t>Grădinița</a:t>
            </a:r>
            <a:r>
              <a:rPr lang="en-US" sz="2000" dirty="0"/>
              <a:t> PP </a:t>
            </a:r>
            <a:r>
              <a:rPr lang="en-US" sz="2000" dirty="0" err="1"/>
              <a:t>Prichindel</a:t>
            </a:r>
            <a:r>
              <a:rPr lang="en-US" sz="20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Continuare</a:t>
            </a:r>
            <a:r>
              <a:rPr lang="en-US" sz="2000" dirty="0"/>
              <a:t> </a:t>
            </a:r>
            <a:r>
              <a:rPr lang="en-US" sz="2000" dirty="0" err="1"/>
              <a:t>reabilitare</a:t>
            </a:r>
            <a:r>
              <a:rPr lang="en-US" sz="2000" dirty="0"/>
              <a:t> </a:t>
            </a:r>
            <a:r>
              <a:rPr lang="en-US" sz="2000" dirty="0" err="1"/>
              <a:t>clădire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instalații</a:t>
            </a:r>
            <a:r>
              <a:rPr lang="en-US" sz="2000" dirty="0"/>
              <a:t> </a:t>
            </a:r>
            <a:r>
              <a:rPr lang="en-US" sz="2000" dirty="0" err="1"/>
              <a:t>Colegiul</a:t>
            </a:r>
            <a:r>
              <a:rPr lang="en-US" sz="2000" dirty="0"/>
              <a:t> </a:t>
            </a:r>
            <a:r>
              <a:rPr lang="en-US" sz="2000" i="1" dirty="0"/>
              <a:t>CSIKY GERGELY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Continuare</a:t>
            </a:r>
            <a:r>
              <a:rPr lang="en-US" sz="2000" dirty="0"/>
              <a:t> </a:t>
            </a:r>
            <a:r>
              <a:rPr lang="en-US" sz="2000" dirty="0" err="1"/>
              <a:t>reabilitare</a:t>
            </a:r>
            <a:r>
              <a:rPr lang="en-US" sz="2000" dirty="0"/>
              <a:t> </a:t>
            </a:r>
            <a:r>
              <a:rPr lang="en-US" sz="2000" dirty="0" err="1"/>
              <a:t>clădire</a:t>
            </a:r>
            <a:r>
              <a:rPr lang="en-US" sz="2000" dirty="0"/>
              <a:t> </a:t>
            </a:r>
            <a:r>
              <a:rPr lang="en-US" sz="2000" dirty="0" err="1"/>
              <a:t>Colegiul</a:t>
            </a:r>
            <a:r>
              <a:rPr lang="en-US" sz="2000" dirty="0"/>
              <a:t> </a:t>
            </a:r>
            <a:r>
              <a:rPr lang="en-US" sz="2000" dirty="0" err="1"/>
              <a:t>Național</a:t>
            </a:r>
            <a:r>
              <a:rPr lang="en-US" sz="2000" dirty="0"/>
              <a:t> </a:t>
            </a:r>
            <a:r>
              <a:rPr lang="en-US" sz="2000" i="1" dirty="0"/>
              <a:t>Elena </a:t>
            </a:r>
            <a:r>
              <a:rPr lang="en-US" sz="2000" i="1" dirty="0" err="1"/>
              <a:t>Ghiba</a:t>
            </a:r>
            <a:r>
              <a:rPr lang="en-US" sz="2000" i="1" dirty="0"/>
              <a:t> </a:t>
            </a:r>
            <a:r>
              <a:rPr lang="en-US" sz="2000" i="1" dirty="0" err="1"/>
              <a:t>Birta</a:t>
            </a:r>
            <a:r>
              <a:rPr lang="en-US" sz="2000" i="1" dirty="0"/>
              <a:t> (</a:t>
            </a:r>
            <a:r>
              <a:rPr lang="en-US" sz="2000" i="1" dirty="0" err="1"/>
              <a:t>Finan</a:t>
            </a:r>
            <a:r>
              <a:rPr lang="ro-RO" sz="2000" i="1" dirty="0"/>
              <a:t>țare PNDL</a:t>
            </a:r>
            <a:r>
              <a:rPr lang="en-US" sz="2000" i="1" dirty="0"/>
              <a:t>)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Amenajare</a:t>
            </a:r>
            <a:r>
              <a:rPr lang="en-US" sz="2000" dirty="0"/>
              <a:t> </a:t>
            </a:r>
            <a:r>
              <a:rPr lang="en-US" sz="2000" dirty="0" err="1"/>
              <a:t>toalete</a:t>
            </a:r>
            <a:r>
              <a:rPr lang="en-US" sz="2000" dirty="0"/>
              <a:t> </a:t>
            </a:r>
            <a:r>
              <a:rPr lang="en-US" sz="2000" dirty="0" err="1"/>
              <a:t>publice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municipiul</a:t>
            </a:r>
            <a:r>
              <a:rPr lang="en-US" sz="2000" dirty="0"/>
              <a:t> Arad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Extindere</a:t>
            </a:r>
            <a:r>
              <a:rPr lang="en-US" sz="2000" dirty="0"/>
              <a:t> </a:t>
            </a:r>
            <a:r>
              <a:rPr lang="en-US" sz="2000" dirty="0" err="1"/>
              <a:t>utilități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drumuri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Zona </a:t>
            </a:r>
            <a:r>
              <a:rPr lang="en-US" sz="2000" dirty="0" err="1"/>
              <a:t>Industrială</a:t>
            </a:r>
            <a:r>
              <a:rPr lang="en-US" sz="2000" dirty="0"/>
              <a:t> Nord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Achiziție</a:t>
            </a:r>
            <a:r>
              <a:rPr lang="en-US" sz="2000" dirty="0"/>
              <a:t> </a:t>
            </a:r>
            <a:r>
              <a:rPr lang="en-US" sz="2000" dirty="0" err="1"/>
              <a:t>containere</a:t>
            </a:r>
            <a:r>
              <a:rPr lang="en-US" sz="2000" dirty="0"/>
              <a:t> </a:t>
            </a:r>
            <a:r>
              <a:rPr lang="en-US" sz="2000" dirty="0" err="1"/>
              <a:t>modulare</a:t>
            </a:r>
            <a:r>
              <a:rPr lang="en-US" sz="2000" dirty="0"/>
              <a:t> </a:t>
            </a:r>
            <a:r>
              <a:rPr lang="en-US" sz="2000" dirty="0" err="1"/>
              <a:t>pentru</a:t>
            </a:r>
            <a:r>
              <a:rPr lang="en-US" sz="2000" dirty="0"/>
              <a:t> </a:t>
            </a:r>
            <a:r>
              <a:rPr lang="en-US" sz="2000" dirty="0" err="1"/>
              <a:t>colectarea</a:t>
            </a:r>
            <a:r>
              <a:rPr lang="en-US" sz="2000" dirty="0"/>
              <a:t> </a:t>
            </a:r>
            <a:r>
              <a:rPr lang="en-US" sz="2000" dirty="0" err="1"/>
              <a:t>selectivă</a:t>
            </a:r>
            <a:r>
              <a:rPr lang="en-US" sz="2000" dirty="0"/>
              <a:t> a </a:t>
            </a:r>
            <a:r>
              <a:rPr lang="en-US" sz="2000" dirty="0" err="1"/>
              <a:t>deșeurilor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CF2A34-8A78-BA51-500B-0AEE64283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40240" y="1346335"/>
            <a:ext cx="2651760" cy="508810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500,000</a:t>
            </a:r>
            <a:r>
              <a:rPr lang="ro-RO" sz="2400" dirty="0"/>
              <a:t> ron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2,026,000</a:t>
            </a:r>
            <a:r>
              <a:rPr lang="ro-RO" sz="2400" dirty="0"/>
              <a:t> ron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2,026,000</a:t>
            </a:r>
            <a:r>
              <a:rPr lang="ro-RO" sz="2400" dirty="0"/>
              <a:t> ron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1,670,000</a:t>
            </a:r>
            <a:r>
              <a:rPr lang="ro-RO" sz="2400" dirty="0"/>
              <a:t> ron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3,096,000</a:t>
            </a:r>
            <a:r>
              <a:rPr lang="ro-RO" sz="2400" dirty="0"/>
              <a:t> ron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1,904,000</a:t>
            </a:r>
            <a:r>
              <a:rPr lang="ro-RO" sz="2400" dirty="0"/>
              <a:t> ron</a:t>
            </a:r>
            <a:endParaRPr lang="en-US" sz="2400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ADA503-095C-EA78-8DC2-789CF1DC14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576" y="5413864"/>
            <a:ext cx="794847" cy="1239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0533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E7621-B91A-6255-0C99-2AE36724E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480" y="552990"/>
            <a:ext cx="10464800" cy="1280890"/>
          </a:xfrm>
        </p:spPr>
        <p:txBody>
          <a:bodyPr>
            <a:normAutofit/>
          </a:bodyPr>
          <a:lstStyle/>
          <a:p>
            <a:pPr algn="ctr"/>
            <a:r>
              <a:rPr lang="fr-FR" sz="2400" u="sng" dirty="0"/>
              <a:t>PROIECTE PENTRU 2023  </a:t>
            </a:r>
            <a:r>
              <a:rPr lang="en-US" sz="2400" u="sng" dirty="0"/>
              <a:t>COFINANTARE PROGRAM GUVERNAMENTAL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08A92-4C22-014E-E751-942A15651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7360" y="1833880"/>
            <a:ext cx="7211066" cy="528393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err="1"/>
              <a:t>Modernizare</a:t>
            </a:r>
            <a:r>
              <a:rPr lang="en-US" sz="2400" dirty="0"/>
              <a:t> </a:t>
            </a:r>
            <a:r>
              <a:rPr lang="en-US" sz="2400" dirty="0" err="1"/>
              <a:t>Punct</a:t>
            </a:r>
            <a:r>
              <a:rPr lang="en-US" sz="2400" dirty="0"/>
              <a:t> </a:t>
            </a:r>
            <a:r>
              <a:rPr lang="en-US" sz="2400" dirty="0" err="1"/>
              <a:t>Termic</a:t>
            </a:r>
            <a:r>
              <a:rPr lang="en-US" sz="2400" dirty="0"/>
              <a:t> 6 </a:t>
            </a:r>
            <a:r>
              <a:rPr lang="en-US" sz="2400" dirty="0" err="1"/>
              <a:t>Vânători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Modernizare</a:t>
            </a:r>
            <a:r>
              <a:rPr lang="en-US" sz="2400" dirty="0"/>
              <a:t> </a:t>
            </a:r>
            <a:r>
              <a:rPr lang="en-US" sz="2400" dirty="0" err="1"/>
              <a:t>Punct</a:t>
            </a:r>
            <a:r>
              <a:rPr lang="en-US" sz="2400" dirty="0"/>
              <a:t> </a:t>
            </a:r>
            <a:r>
              <a:rPr lang="en-US" sz="2400" dirty="0" err="1"/>
              <a:t>Termic</a:t>
            </a:r>
            <a:r>
              <a:rPr lang="en-US" sz="2400" dirty="0"/>
              <a:t> </a:t>
            </a:r>
            <a:r>
              <a:rPr lang="en-US" sz="2400" dirty="0" err="1"/>
              <a:t>Pasaj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Modernizare</a:t>
            </a:r>
            <a:r>
              <a:rPr lang="en-US" sz="2400" dirty="0"/>
              <a:t> </a:t>
            </a:r>
            <a:r>
              <a:rPr lang="en-US" sz="2400" dirty="0" err="1"/>
              <a:t>Punct</a:t>
            </a:r>
            <a:r>
              <a:rPr lang="en-US" sz="2400" dirty="0"/>
              <a:t> </a:t>
            </a:r>
            <a:r>
              <a:rPr lang="en-US" sz="2400" dirty="0" err="1"/>
              <a:t>Termic</a:t>
            </a:r>
            <a:r>
              <a:rPr lang="en-US" sz="2400" dirty="0"/>
              <a:t> </a:t>
            </a:r>
            <a:r>
              <a:rPr lang="en-US" sz="2400" dirty="0" err="1"/>
              <a:t>Macul</a:t>
            </a:r>
            <a:r>
              <a:rPr lang="en-US" sz="2400" dirty="0"/>
              <a:t> </a:t>
            </a:r>
            <a:r>
              <a:rPr lang="en-US" sz="2400" dirty="0" err="1"/>
              <a:t>Roșu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Modernizare</a:t>
            </a:r>
            <a:r>
              <a:rPr lang="en-US" sz="2400" dirty="0"/>
              <a:t> </a:t>
            </a:r>
            <a:r>
              <a:rPr lang="en-US" sz="2400" dirty="0" err="1"/>
              <a:t>Punct</a:t>
            </a:r>
            <a:r>
              <a:rPr lang="en-US" sz="2400" dirty="0"/>
              <a:t> </a:t>
            </a:r>
            <a:r>
              <a:rPr lang="en-US" sz="2400" dirty="0" err="1"/>
              <a:t>Termic</a:t>
            </a:r>
            <a:r>
              <a:rPr lang="en-US" sz="2400" dirty="0"/>
              <a:t> 2 Lac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Modernizare</a:t>
            </a:r>
            <a:r>
              <a:rPr lang="en-US" sz="2400" dirty="0"/>
              <a:t> </a:t>
            </a:r>
            <a:r>
              <a:rPr lang="en-US" sz="2400" dirty="0" err="1"/>
              <a:t>Punct</a:t>
            </a:r>
            <a:r>
              <a:rPr lang="en-US" sz="2400" dirty="0"/>
              <a:t> </a:t>
            </a:r>
            <a:r>
              <a:rPr lang="en-US" sz="2400" dirty="0" err="1"/>
              <a:t>Termic</a:t>
            </a:r>
            <a:r>
              <a:rPr lang="en-US" sz="2400" dirty="0"/>
              <a:t> 5 </a:t>
            </a:r>
            <a:r>
              <a:rPr lang="en-US" sz="2400" dirty="0" err="1"/>
              <a:t>Grădiște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Modernizare</a:t>
            </a:r>
            <a:r>
              <a:rPr lang="en-US" sz="2400" dirty="0"/>
              <a:t> </a:t>
            </a:r>
            <a:r>
              <a:rPr lang="en-US" sz="2400" dirty="0" err="1"/>
              <a:t>Punct</a:t>
            </a:r>
            <a:r>
              <a:rPr lang="en-US" sz="2400" dirty="0"/>
              <a:t> </a:t>
            </a:r>
            <a:r>
              <a:rPr lang="en-US" sz="2400" dirty="0" err="1"/>
              <a:t>Termic</a:t>
            </a:r>
            <a:r>
              <a:rPr lang="en-US" sz="2400" dirty="0"/>
              <a:t> </a:t>
            </a:r>
            <a:r>
              <a:rPr lang="en-US" sz="2400" dirty="0" err="1"/>
              <a:t>Ocsko</a:t>
            </a:r>
            <a:r>
              <a:rPr lang="en-US" sz="2400" dirty="0"/>
              <a:t> </a:t>
            </a:r>
            <a:r>
              <a:rPr lang="en-US" sz="2400" dirty="0" err="1"/>
              <a:t>Terezia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C1F287-9C32-EF54-5645-DE7452776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48426" y="1833880"/>
            <a:ext cx="3243574" cy="42824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3,417,000</a:t>
            </a:r>
            <a:r>
              <a:rPr lang="ro-RO" sz="2400" dirty="0"/>
              <a:t> ron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1,757,000</a:t>
            </a:r>
            <a:r>
              <a:rPr lang="ro-RO" sz="2400" dirty="0"/>
              <a:t> ron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1,359,000</a:t>
            </a:r>
            <a:r>
              <a:rPr lang="ro-RO" sz="2400" dirty="0"/>
              <a:t> ron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2,348,000</a:t>
            </a:r>
            <a:r>
              <a:rPr lang="ro-RO" sz="2400" dirty="0"/>
              <a:t> ron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2,462,000</a:t>
            </a:r>
            <a:r>
              <a:rPr lang="ro-RO" sz="2400" dirty="0"/>
              <a:t> ron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1,864,000</a:t>
            </a:r>
            <a:r>
              <a:rPr lang="ro-RO" sz="2400" dirty="0"/>
              <a:t> ron</a:t>
            </a:r>
            <a:endParaRPr lang="en-US" sz="2400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CC7192-0955-1438-6D66-87357C26CC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57" y="5429053"/>
            <a:ext cx="881111" cy="137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07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EC461-D408-4791-BD40-A89D73B59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0" y="105950"/>
            <a:ext cx="10082211" cy="1280890"/>
          </a:xfrm>
        </p:spPr>
        <p:txBody>
          <a:bodyPr/>
          <a:lstStyle/>
          <a:p>
            <a:r>
              <a:rPr lang="fr-FR" u="sng" dirty="0"/>
              <a:t>PROIECTE PENTRU 2023 DIN BUGETUL LOCAL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DCA34-58B2-2DCB-7D3C-4C8F661F5B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34160" y="1513840"/>
            <a:ext cx="7792720" cy="523821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/>
              <a:t>Amenajare</a:t>
            </a:r>
            <a:r>
              <a:rPr lang="en-US" sz="2000" dirty="0"/>
              <a:t> </a:t>
            </a:r>
            <a:r>
              <a:rPr lang="en-US" sz="2000" dirty="0" err="1"/>
              <a:t>stații</a:t>
            </a:r>
            <a:r>
              <a:rPr lang="en-US" sz="2000" dirty="0"/>
              <a:t> de </a:t>
            </a:r>
            <a:r>
              <a:rPr lang="en-US" sz="2000" dirty="0" err="1"/>
              <a:t>autobuz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municipiul</a:t>
            </a:r>
            <a:r>
              <a:rPr lang="en-US" sz="2000" dirty="0"/>
              <a:t> Arad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Amenajare</a:t>
            </a:r>
            <a:r>
              <a:rPr lang="en-US" sz="2000" dirty="0"/>
              <a:t> </a:t>
            </a:r>
            <a:r>
              <a:rPr lang="en-US" sz="2000" dirty="0" err="1"/>
              <a:t>înierbare</a:t>
            </a:r>
            <a:r>
              <a:rPr lang="en-US" sz="2000" dirty="0"/>
              <a:t> </a:t>
            </a:r>
            <a:r>
              <a:rPr lang="en-US" sz="2000" dirty="0" err="1"/>
              <a:t>linii</a:t>
            </a:r>
            <a:r>
              <a:rPr lang="en-US" sz="2000" dirty="0"/>
              <a:t> de </a:t>
            </a:r>
            <a:r>
              <a:rPr lang="en-US" sz="2000" dirty="0" err="1"/>
              <a:t>tramvai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Stații</a:t>
            </a:r>
            <a:r>
              <a:rPr lang="en-US" sz="2000" dirty="0"/>
              <a:t> de </a:t>
            </a:r>
            <a:r>
              <a:rPr lang="en-US" sz="2000" dirty="0" err="1"/>
              <a:t>încărcare</a:t>
            </a:r>
            <a:r>
              <a:rPr lang="en-US" sz="2000" dirty="0"/>
              <a:t> </a:t>
            </a:r>
            <a:r>
              <a:rPr lang="en-US" sz="2000" dirty="0" err="1"/>
              <a:t>pentru</a:t>
            </a:r>
            <a:r>
              <a:rPr lang="en-US" sz="2000" dirty="0"/>
              <a:t> </a:t>
            </a:r>
            <a:r>
              <a:rPr lang="en-US" sz="2000" dirty="0" err="1"/>
              <a:t>autovehiculele</a:t>
            </a:r>
            <a:r>
              <a:rPr lang="en-US" sz="2000" dirty="0"/>
              <a:t> </a:t>
            </a:r>
            <a:r>
              <a:rPr lang="en-US" sz="2000" dirty="0" err="1"/>
              <a:t>electrice</a:t>
            </a:r>
            <a:r>
              <a:rPr lang="en-US" sz="20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Amenajare</a:t>
            </a:r>
            <a:r>
              <a:rPr lang="en-US" sz="2000" dirty="0"/>
              <a:t> </a:t>
            </a:r>
            <a:r>
              <a:rPr lang="en-US" sz="2000" dirty="0" err="1"/>
              <a:t>și</a:t>
            </a:r>
            <a:r>
              <a:rPr lang="en-US" sz="2000" dirty="0"/>
              <a:t> </a:t>
            </a:r>
            <a:r>
              <a:rPr lang="en-US" sz="2000" dirty="0" err="1"/>
              <a:t>modernizare</a:t>
            </a:r>
            <a:r>
              <a:rPr lang="en-US" sz="2000" dirty="0"/>
              <a:t> </a:t>
            </a:r>
            <a:r>
              <a:rPr lang="en-US" sz="2000" dirty="0" err="1"/>
              <a:t>Aleea</a:t>
            </a:r>
            <a:r>
              <a:rPr lang="en-US" sz="2000" dirty="0"/>
              <a:t> </a:t>
            </a:r>
            <a:r>
              <a:rPr lang="en-US" sz="2000" dirty="0" err="1"/>
              <a:t>Borsec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Amenajare</a:t>
            </a:r>
            <a:r>
              <a:rPr lang="en-US" sz="2000" dirty="0"/>
              <a:t> tip </a:t>
            </a:r>
            <a:r>
              <a:rPr lang="en-US" sz="2000" dirty="0" err="1"/>
              <a:t>sens</a:t>
            </a:r>
            <a:r>
              <a:rPr lang="en-US" sz="2000" dirty="0"/>
              <a:t> </a:t>
            </a:r>
            <a:r>
              <a:rPr lang="en-US" sz="2000" dirty="0" err="1"/>
              <a:t>giratoriu</a:t>
            </a:r>
            <a:r>
              <a:rPr lang="en-US" sz="2000" dirty="0"/>
              <a:t> a </a:t>
            </a:r>
            <a:r>
              <a:rPr lang="en-US" sz="2000" dirty="0" err="1"/>
              <a:t>intersecției</a:t>
            </a:r>
            <a:r>
              <a:rPr lang="en-US" sz="2000" dirty="0"/>
              <a:t> str</a:t>
            </a:r>
            <a:r>
              <a:rPr lang="ro-RO" sz="2000" dirty="0"/>
              <a:t>ada</a:t>
            </a:r>
            <a:r>
              <a:rPr lang="en-US" sz="2000" dirty="0"/>
              <a:t> </a:t>
            </a:r>
            <a:r>
              <a:rPr lang="en-US" sz="2000" dirty="0" err="1"/>
              <a:t>Miron</a:t>
            </a:r>
            <a:r>
              <a:rPr lang="en-US" sz="2000" dirty="0"/>
              <a:t> Costin cu str</a:t>
            </a:r>
            <a:r>
              <a:rPr lang="ro-RO" sz="2000" dirty="0"/>
              <a:t>ada</a:t>
            </a:r>
            <a:r>
              <a:rPr lang="en-US" sz="2000" dirty="0"/>
              <a:t> </a:t>
            </a:r>
            <a:r>
              <a:rPr lang="en-US" sz="2000" dirty="0" err="1"/>
              <a:t>Corneliu</a:t>
            </a:r>
            <a:r>
              <a:rPr lang="en-US" sz="2000" dirty="0"/>
              <a:t> </a:t>
            </a:r>
            <a:r>
              <a:rPr lang="en-US" sz="2000" dirty="0" err="1"/>
              <a:t>Coposu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C8667C-D97F-CF21-AE0D-9DCD23307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60561" y="1468120"/>
            <a:ext cx="2631440" cy="515101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/>
              <a:t>3,620,000</a:t>
            </a:r>
            <a:r>
              <a:rPr lang="ro-RO" sz="2200" dirty="0"/>
              <a:t> ron</a:t>
            </a:r>
            <a:endParaRPr lang="en-US" sz="2200" dirty="0"/>
          </a:p>
          <a:p>
            <a:pPr>
              <a:lnSpc>
                <a:spcPct val="150000"/>
              </a:lnSpc>
            </a:pPr>
            <a:r>
              <a:rPr lang="en-US" sz="2200" dirty="0"/>
              <a:t>8,176,000</a:t>
            </a:r>
            <a:r>
              <a:rPr lang="ro-RO" sz="2200" dirty="0"/>
              <a:t> ron</a:t>
            </a:r>
            <a:endParaRPr lang="en-US" sz="2200" dirty="0"/>
          </a:p>
          <a:p>
            <a:pPr>
              <a:lnSpc>
                <a:spcPct val="150000"/>
              </a:lnSpc>
            </a:pPr>
            <a:r>
              <a:rPr lang="en-US" sz="2200" dirty="0"/>
              <a:t>60,000</a:t>
            </a:r>
            <a:r>
              <a:rPr lang="ro-RO" sz="2200" dirty="0"/>
              <a:t> ron</a:t>
            </a:r>
            <a:endParaRPr lang="en-US" sz="2200" dirty="0"/>
          </a:p>
          <a:p>
            <a:pPr>
              <a:lnSpc>
                <a:spcPct val="150000"/>
              </a:lnSpc>
            </a:pPr>
            <a:r>
              <a:rPr lang="en-US" sz="2200" dirty="0"/>
              <a:t>1,000,000</a:t>
            </a:r>
            <a:r>
              <a:rPr lang="ro-RO" sz="2200" dirty="0"/>
              <a:t> ron</a:t>
            </a:r>
            <a:endParaRPr lang="en-US" sz="2200" dirty="0"/>
          </a:p>
          <a:p>
            <a:pPr>
              <a:lnSpc>
                <a:spcPct val="150000"/>
              </a:lnSpc>
            </a:pPr>
            <a:r>
              <a:rPr lang="en-US" sz="2200" dirty="0"/>
              <a:t>1,402,000</a:t>
            </a:r>
            <a:r>
              <a:rPr lang="ro-RO" sz="2200" dirty="0"/>
              <a:t> ron</a:t>
            </a:r>
            <a:endParaRPr lang="en-US" sz="2200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2C3328-CE6B-C446-FE52-031A3A835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44" y="5532548"/>
            <a:ext cx="725835" cy="11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345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B8516-7549-BFBF-FF05-A7A27EFCA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044" y="775494"/>
            <a:ext cx="8911687" cy="1280890"/>
          </a:xfrm>
        </p:spPr>
        <p:txBody>
          <a:bodyPr/>
          <a:lstStyle/>
          <a:p>
            <a:r>
              <a:rPr lang="ro-RO" u="sng" dirty="0"/>
              <a:t>PROIECTE PE REPARAȚII 2023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DB497-B522-092C-C8F2-03C16ECB8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75046" y="2052320"/>
            <a:ext cx="8301514" cy="51816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o-RO" sz="3200" dirty="0"/>
              <a:t>Reparații 20 străzi din municipiu</a:t>
            </a:r>
          </a:p>
          <a:p>
            <a:pPr algn="ctr">
              <a:lnSpc>
                <a:spcPct val="150000"/>
              </a:lnSpc>
            </a:pPr>
            <a:r>
              <a:rPr lang="ro-RO" sz="3200" dirty="0"/>
              <a:t>Modernizare 10 cvartale de bloc</a:t>
            </a:r>
          </a:p>
          <a:p>
            <a:pPr algn="ctr">
              <a:lnSpc>
                <a:spcPct val="150000"/>
              </a:lnSpc>
            </a:pPr>
            <a:r>
              <a:rPr lang="ro-RO" sz="3200" dirty="0"/>
              <a:t>Schimbare pavaj Bulevardul Revoluției</a:t>
            </a:r>
            <a:endParaRPr lang="en-US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320570-D41B-16B2-8656-1D66B922A6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746" y="4892520"/>
            <a:ext cx="1139903" cy="1778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056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6C889-608B-FBB6-B419-96CAF4B7F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3484" y="306333"/>
            <a:ext cx="8911687" cy="1280890"/>
          </a:xfrm>
        </p:spPr>
        <p:txBody>
          <a:bodyPr/>
          <a:lstStyle/>
          <a:p>
            <a:pPr algn="ctr"/>
            <a:r>
              <a:rPr kumimoji="0" lang="ro-RO" sz="22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OBIECTIVE REALIZATE ÎN </a:t>
            </a:r>
            <a:br>
              <a:rPr kumimoji="0" lang="ro-RO" sz="32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en-US" sz="54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IANUARIE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E6D62-AEA2-EC96-AF63-EF70B58A03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6473" y="2814685"/>
            <a:ext cx="8911687" cy="3777622"/>
          </a:xfrm>
        </p:spPr>
        <p:txBody>
          <a:bodyPr/>
          <a:lstStyle/>
          <a:p>
            <a:pPr algn="ctr"/>
            <a:r>
              <a:rPr lang="ro-RO" sz="2800" dirty="0"/>
              <a:t>D</a:t>
            </a:r>
            <a:r>
              <a:rPr lang="en-US" sz="2800" dirty="0" err="1"/>
              <a:t>igitalizarea</a:t>
            </a:r>
            <a:r>
              <a:rPr lang="en-US" sz="2800" dirty="0"/>
              <a:t> </a:t>
            </a:r>
            <a:r>
              <a:rPr lang="en-US" sz="2800" dirty="0" err="1"/>
              <a:t>instituției</a:t>
            </a:r>
            <a:r>
              <a:rPr lang="en-US" sz="2800" dirty="0"/>
              <a:t> </a:t>
            </a:r>
            <a:r>
              <a:rPr lang="en-US" sz="2800" dirty="0" err="1"/>
              <a:t>prin</a:t>
            </a:r>
            <a:r>
              <a:rPr lang="en-US" sz="2800" dirty="0"/>
              <a:t> </a:t>
            </a:r>
            <a:r>
              <a:rPr lang="en-US" sz="2800" dirty="0" err="1"/>
              <a:t>crearea</a:t>
            </a:r>
            <a:r>
              <a:rPr lang="en-US" sz="2800" dirty="0"/>
              <a:t> </a:t>
            </a:r>
            <a:r>
              <a:rPr lang="en-US" sz="2800" dirty="0" err="1"/>
              <a:t>unui</a:t>
            </a:r>
            <a:r>
              <a:rPr lang="en-US" sz="2800" dirty="0"/>
              <a:t> site </a:t>
            </a:r>
            <a:r>
              <a:rPr lang="en-US" sz="2800" dirty="0" err="1"/>
              <a:t>nou</a:t>
            </a:r>
            <a:r>
              <a:rPr lang="en-US" sz="2800" dirty="0"/>
              <a:t> </a:t>
            </a:r>
            <a:r>
              <a:rPr lang="en-US" sz="2800" dirty="0" err="1"/>
              <a:t>și</a:t>
            </a:r>
            <a:r>
              <a:rPr lang="en-US" sz="2800" dirty="0"/>
              <a:t> a </a:t>
            </a:r>
            <a:r>
              <a:rPr lang="en-US" sz="2800" dirty="0" err="1"/>
              <a:t>unui</a:t>
            </a:r>
            <a:r>
              <a:rPr lang="en-US" sz="2800" dirty="0"/>
              <a:t> portal de </a:t>
            </a:r>
            <a:r>
              <a:rPr lang="en-US" sz="2800" dirty="0" err="1"/>
              <a:t>servicii</a:t>
            </a:r>
            <a:r>
              <a:rPr lang="en-US" sz="2800" dirty="0"/>
              <a:t> </a:t>
            </a:r>
            <a:r>
              <a:rPr lang="en-US" sz="2800" dirty="0" err="1"/>
              <a:t>electronice</a:t>
            </a:r>
            <a:r>
              <a:rPr lang="en-US" sz="2800" dirty="0"/>
              <a:t> </a:t>
            </a:r>
            <a:r>
              <a:rPr lang="en-US" sz="2800" dirty="0" err="1"/>
              <a:t>pentru</a:t>
            </a:r>
            <a:r>
              <a:rPr lang="en-US" sz="2800" dirty="0"/>
              <a:t> </a:t>
            </a:r>
            <a:r>
              <a:rPr lang="en-US" sz="2800" dirty="0" err="1"/>
              <a:t>cetățeni</a:t>
            </a:r>
            <a:r>
              <a:rPr lang="ro-RO" sz="2800" dirty="0"/>
              <a:t>  </a:t>
            </a:r>
            <a:endParaRPr lang="en-US" sz="2800" dirty="0"/>
          </a:p>
          <a:p>
            <a:pPr algn="ctr"/>
            <a:r>
              <a:rPr lang="en-US" sz="2800" dirty="0" err="1"/>
              <a:t>Demarare</a:t>
            </a:r>
            <a:r>
              <a:rPr lang="en-US" sz="2800" dirty="0"/>
              <a:t> </a:t>
            </a:r>
            <a:r>
              <a:rPr lang="en-US" sz="2800" dirty="0" err="1"/>
              <a:t>proiect</a:t>
            </a:r>
            <a:r>
              <a:rPr lang="en-US" sz="2800" dirty="0"/>
              <a:t> </a:t>
            </a:r>
            <a:r>
              <a:rPr lang="en-US" sz="2800" i="1" dirty="0" err="1"/>
              <a:t>Integritate</a:t>
            </a:r>
            <a:r>
              <a:rPr lang="en-US" sz="2800" i="1" dirty="0"/>
              <a:t> </a:t>
            </a:r>
            <a:r>
              <a:rPr lang="en-US" sz="2800" i="1" dirty="0" err="1"/>
              <a:t>si</a:t>
            </a:r>
            <a:r>
              <a:rPr lang="en-US" sz="2800" i="1" dirty="0"/>
              <a:t> </a:t>
            </a:r>
            <a:r>
              <a:rPr lang="en-US" sz="2800" i="1" dirty="0" err="1"/>
              <a:t>responsabilitate</a:t>
            </a:r>
            <a:r>
              <a:rPr lang="en-US" sz="2800" i="1" dirty="0"/>
              <a:t> </a:t>
            </a:r>
            <a:r>
              <a:rPr lang="ro-RO" sz="2800" i="1" dirty="0"/>
              <a:t>î</a:t>
            </a:r>
            <a:r>
              <a:rPr lang="en-US" sz="2800" i="1" dirty="0"/>
              <a:t>n </a:t>
            </a:r>
            <a:r>
              <a:rPr lang="en-US" sz="2800" i="1" dirty="0" err="1"/>
              <a:t>administrația</a:t>
            </a:r>
            <a:r>
              <a:rPr lang="en-US" sz="2800" i="1" dirty="0"/>
              <a:t> </a:t>
            </a:r>
            <a:r>
              <a:rPr lang="en-US" sz="2800" i="1" dirty="0" err="1"/>
              <a:t>publică</a:t>
            </a:r>
            <a:r>
              <a:rPr lang="en-US" sz="2800" i="1" dirty="0"/>
              <a:t> </a:t>
            </a:r>
            <a:r>
              <a:rPr lang="en-US" sz="2800" i="1" dirty="0" err="1"/>
              <a:t>arădeană</a:t>
            </a:r>
            <a:endParaRPr lang="en-US" sz="2800" i="1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F68A29-D88F-DFA5-F2F4-E38E0F5E6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48239" y="2956925"/>
            <a:ext cx="4313864" cy="3116338"/>
          </a:xfrm>
        </p:spPr>
        <p:txBody>
          <a:bodyPr>
            <a:normAutofit/>
          </a:bodyPr>
          <a:lstStyle/>
          <a:p>
            <a:pPr algn="ctr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2,087,022</a:t>
            </a:r>
            <a:r>
              <a:rPr lang="en-US" sz="2400" dirty="0"/>
              <a:t> </a:t>
            </a:r>
            <a:r>
              <a:rPr lang="ro-RO" sz="2400" dirty="0"/>
              <a:t>RON</a:t>
            </a:r>
          </a:p>
          <a:p>
            <a:pPr marL="0" indent="0" algn="ctr">
              <a:buNone/>
            </a:pPr>
            <a:endParaRPr lang="ro-RO" sz="2400" dirty="0"/>
          </a:p>
          <a:p>
            <a:pPr marL="0" indent="0" algn="ctr">
              <a:buNone/>
            </a:pPr>
            <a:endParaRPr lang="ro-RO" sz="2400" dirty="0"/>
          </a:p>
          <a:p>
            <a:pPr algn="ctr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302,260</a:t>
            </a:r>
            <a:r>
              <a:rPr lang="en-US" sz="2400" dirty="0"/>
              <a:t> </a:t>
            </a:r>
            <a:r>
              <a:rPr lang="ro-RO" sz="2400" dirty="0"/>
              <a:t>RON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9FBD63-18EB-951B-BA42-8B04D0F5D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3759" y="110088"/>
            <a:ext cx="1083867" cy="169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4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283AB-000E-51FB-18BA-700A4ADC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941" y="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o-RO" sz="3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OBIECTIVE REALIZATE ÎN </a:t>
            </a:r>
            <a:br>
              <a:rPr kumimoji="0" lang="ro-RO" sz="44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ro-RO" sz="80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FEBRUARIE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DAE0A-6F30-B825-6770-6B663F0B0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41505" y="2387715"/>
            <a:ext cx="6788468" cy="4932023"/>
          </a:xfrm>
        </p:spPr>
        <p:txBody>
          <a:bodyPr/>
          <a:lstStyle/>
          <a:p>
            <a:r>
              <a:rPr lang="en-US" sz="3200" dirty="0" err="1"/>
              <a:t>Toaletare</a:t>
            </a:r>
            <a:r>
              <a:rPr lang="en-US" sz="3200" dirty="0"/>
              <a:t> </a:t>
            </a:r>
            <a:r>
              <a:rPr lang="ro-RO" sz="3200" dirty="0"/>
              <a:t>ș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corecție</a:t>
            </a:r>
            <a:r>
              <a:rPr lang="en-US" sz="3200" dirty="0"/>
              <a:t> </a:t>
            </a:r>
            <a:r>
              <a:rPr lang="en-US" sz="3200" dirty="0" err="1"/>
              <a:t>arbori</a:t>
            </a:r>
            <a:r>
              <a:rPr lang="en-US" sz="3200" dirty="0"/>
              <a:t> </a:t>
            </a:r>
            <a:endParaRPr lang="ro-RO" sz="3200" dirty="0"/>
          </a:p>
          <a:p>
            <a:r>
              <a:rPr lang="en-US" sz="3200" dirty="0" err="1"/>
              <a:t>Curățenie</a:t>
            </a:r>
            <a:r>
              <a:rPr lang="en-US" sz="3200" dirty="0"/>
              <a:t> de </a:t>
            </a:r>
            <a:r>
              <a:rPr lang="en-US" sz="3200" dirty="0" err="1"/>
              <a:t>primăvară</a:t>
            </a:r>
            <a:endParaRPr lang="en-US" sz="3200" dirty="0"/>
          </a:p>
          <a:p>
            <a:r>
              <a:rPr lang="en-US" sz="3200" dirty="0" err="1"/>
              <a:t>Eveniment</a:t>
            </a:r>
            <a:r>
              <a:rPr lang="en-US" sz="3200" dirty="0"/>
              <a:t> </a:t>
            </a:r>
            <a:r>
              <a:rPr lang="en-US" sz="3200" dirty="0" err="1"/>
              <a:t>Ziua</a:t>
            </a:r>
            <a:r>
              <a:rPr lang="en-US" sz="3200" dirty="0"/>
              <a:t> </a:t>
            </a:r>
            <a:r>
              <a:rPr lang="en-US" sz="3200" dirty="0" err="1"/>
              <a:t>Îndrăgosti</a:t>
            </a:r>
            <a:r>
              <a:rPr lang="en-US" sz="4000" dirty="0" err="1"/>
              <a:t>ț</a:t>
            </a:r>
            <a:r>
              <a:rPr lang="en-US" sz="3200" dirty="0" err="1"/>
              <a:t>ilor</a:t>
            </a:r>
            <a:endParaRPr lang="en-US" sz="3200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8D061A-E1A2-60FE-E937-63E638CD7A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098079" y="2387715"/>
            <a:ext cx="4901631" cy="3875382"/>
          </a:xfrm>
        </p:spPr>
        <p:txBody>
          <a:bodyPr/>
          <a:lstStyle/>
          <a:p>
            <a:r>
              <a:rPr lang="en-US" sz="3200" dirty="0"/>
              <a:t>1,988,791</a:t>
            </a:r>
            <a:r>
              <a:rPr lang="ro-RO" sz="3200" dirty="0"/>
              <a:t> ron</a:t>
            </a:r>
            <a:endParaRPr lang="en-US" sz="3200" dirty="0"/>
          </a:p>
          <a:p>
            <a:r>
              <a:rPr lang="ro-RO" sz="3200" dirty="0"/>
              <a:t>Contract</a:t>
            </a:r>
            <a:endParaRPr lang="en-US" sz="3200" dirty="0"/>
          </a:p>
          <a:p>
            <a:r>
              <a:rPr lang="ro-RO" sz="3200" dirty="0"/>
              <a:t>Sponsorizare</a:t>
            </a:r>
            <a:endParaRPr lang="en-US" sz="3200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3BEBA7-D1FF-B592-1E60-651902A6F9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163" y="4652890"/>
            <a:ext cx="1367942" cy="213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443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40121-FFE7-600C-0D38-BC9A33CA5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124" y="228156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o-RO" sz="27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OBIECTIVE REALIZATE ÎN </a:t>
            </a:r>
            <a:br>
              <a:rPr kumimoji="0" lang="ro-RO" sz="44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ro-RO" sz="80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MARTIE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2FE99D-C201-D253-3D24-B49CF1380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3006166"/>
            <a:ext cx="8036560" cy="3354060"/>
          </a:xfrm>
        </p:spPr>
        <p:txBody>
          <a:bodyPr/>
          <a:lstStyle/>
          <a:p>
            <a:r>
              <a:rPr lang="en-US" sz="2400" dirty="0" err="1"/>
              <a:t>Lucrările</a:t>
            </a:r>
            <a:r>
              <a:rPr lang="en-US" sz="2400" dirty="0"/>
              <a:t> de </a:t>
            </a:r>
            <a:r>
              <a:rPr lang="en-US" sz="2400" dirty="0" err="1"/>
              <a:t>amenajare</a:t>
            </a:r>
            <a:r>
              <a:rPr lang="en-US" sz="2400" dirty="0"/>
              <a:t> a </a:t>
            </a:r>
            <a:r>
              <a:rPr lang="en-US" sz="2400" dirty="0" err="1"/>
              <a:t>zonei</a:t>
            </a:r>
            <a:r>
              <a:rPr lang="en-US" sz="2400" dirty="0"/>
              <a:t> de </a:t>
            </a:r>
            <a:r>
              <a:rPr lang="en-US" sz="2400" dirty="0" err="1"/>
              <a:t>agrement</a:t>
            </a:r>
            <a:r>
              <a:rPr lang="en-US" sz="2400" dirty="0"/>
              <a:t> de pe </a:t>
            </a:r>
            <a:r>
              <a:rPr lang="en-US" sz="2400" dirty="0" err="1"/>
              <a:t>strada</a:t>
            </a:r>
            <a:r>
              <a:rPr lang="en-US" sz="2400" dirty="0"/>
              <a:t> </a:t>
            </a:r>
            <a:r>
              <a:rPr lang="en-US" sz="2400" dirty="0" err="1"/>
              <a:t>Mărului</a:t>
            </a:r>
            <a:endParaRPr lang="en-US" sz="2400" dirty="0"/>
          </a:p>
          <a:p>
            <a:r>
              <a:rPr lang="en-US" sz="2400" dirty="0" err="1"/>
              <a:t>Reabilitare</a:t>
            </a:r>
            <a:r>
              <a:rPr lang="en-US" sz="2400" dirty="0"/>
              <a:t> bloc operator </a:t>
            </a:r>
            <a:r>
              <a:rPr lang="en-US" sz="2400" dirty="0" err="1"/>
              <a:t>Spitalul</a:t>
            </a:r>
            <a:r>
              <a:rPr lang="en-US" sz="2400" dirty="0"/>
              <a:t> Municipal</a:t>
            </a:r>
            <a:endParaRPr lang="ro-RO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err="1"/>
              <a:t>Reabilitarea</a:t>
            </a:r>
            <a:r>
              <a:rPr lang="en-US" sz="2400" dirty="0"/>
              <a:t> </a:t>
            </a:r>
            <a:r>
              <a:rPr lang="en-US" sz="2400" dirty="0" err="1"/>
              <a:t>acceselor</a:t>
            </a:r>
            <a:r>
              <a:rPr lang="en-US" sz="2400" dirty="0"/>
              <a:t> pe </a:t>
            </a:r>
            <a:r>
              <a:rPr lang="en-US" sz="2400" dirty="0" err="1"/>
              <a:t>Faleza</a:t>
            </a:r>
            <a:r>
              <a:rPr lang="en-US" sz="2400" dirty="0"/>
              <a:t> </a:t>
            </a:r>
            <a:r>
              <a:rPr lang="en-US" sz="2400" dirty="0" err="1"/>
              <a:t>Mureșului</a:t>
            </a:r>
            <a:endParaRPr lang="en-US" sz="2400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915D5-EFF5-548B-A877-0A13FFBCE0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010154" y="3002938"/>
            <a:ext cx="4338674" cy="3354060"/>
          </a:xfrm>
        </p:spPr>
        <p:txBody>
          <a:bodyPr/>
          <a:lstStyle/>
          <a:p>
            <a:r>
              <a:rPr lang="en-US" sz="2400" dirty="0"/>
              <a:t>27,664,833</a:t>
            </a:r>
            <a:r>
              <a:rPr lang="ro-RO" sz="2400" dirty="0"/>
              <a:t> ron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2,247,129</a:t>
            </a:r>
            <a:r>
              <a:rPr lang="ro-RO" sz="2400" dirty="0"/>
              <a:t> ron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458,630</a:t>
            </a:r>
            <a:r>
              <a:rPr lang="ro-RO" sz="2400" dirty="0"/>
              <a:t> ron</a:t>
            </a:r>
            <a:endParaRPr lang="en-US" sz="2400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C3CC51-3F0B-811F-BF9B-BBB475B36E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5811" y="40662"/>
            <a:ext cx="1071235" cy="167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462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66BED-F124-A218-21C4-FD30DB382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4924" y="4814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o-RO" sz="3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OBIECTIVE REALIZATE ÎN </a:t>
            </a:r>
            <a:br>
              <a:rPr kumimoji="0" lang="ro-RO" sz="54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ro-RO" sz="9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APRILIE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FF251-378D-C0B6-3C08-43A098B4D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104" y="2068217"/>
            <a:ext cx="6560375" cy="4075354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Târg</a:t>
            </a:r>
            <a:r>
              <a:rPr lang="en-US" dirty="0"/>
              <a:t> de </a:t>
            </a:r>
            <a:r>
              <a:rPr lang="en-US" dirty="0" err="1"/>
              <a:t>Pa</a:t>
            </a:r>
            <a:r>
              <a:rPr lang="en-US" sz="2400" dirty="0" err="1"/>
              <a:t>ș</a:t>
            </a:r>
            <a:r>
              <a:rPr lang="en-US" dirty="0" err="1"/>
              <a:t>ti</a:t>
            </a:r>
            <a:endParaRPr lang="en-US" dirty="0"/>
          </a:p>
          <a:p>
            <a:r>
              <a:rPr lang="en-US" dirty="0" err="1"/>
              <a:t>Demararea</a:t>
            </a:r>
            <a:r>
              <a:rPr lang="en-US" dirty="0"/>
              <a:t> </a:t>
            </a:r>
            <a:r>
              <a:rPr lang="en-US" dirty="0" err="1"/>
              <a:t>investiției</a:t>
            </a:r>
            <a:r>
              <a:rPr lang="en-US" dirty="0"/>
              <a:t> de </a:t>
            </a:r>
            <a:r>
              <a:rPr lang="en-US" dirty="0" err="1"/>
              <a:t>construire</a:t>
            </a:r>
            <a:r>
              <a:rPr lang="en-US" dirty="0"/>
              <a:t> a </a:t>
            </a:r>
            <a:r>
              <a:rPr lang="en-US" dirty="0" err="1"/>
              <a:t>noului</a:t>
            </a:r>
            <a:r>
              <a:rPr lang="en-US" dirty="0"/>
              <a:t> pod </a:t>
            </a:r>
            <a:r>
              <a:rPr lang="en-US" dirty="0" err="1"/>
              <a:t>peste</a:t>
            </a:r>
            <a:r>
              <a:rPr lang="en-US" dirty="0"/>
              <a:t> </a:t>
            </a:r>
            <a:r>
              <a:rPr lang="en-US" dirty="0" err="1"/>
              <a:t>râul</a:t>
            </a:r>
            <a:r>
              <a:rPr lang="en-US" dirty="0"/>
              <a:t> Mureș</a:t>
            </a:r>
            <a:endParaRPr lang="ro-RO" dirty="0"/>
          </a:p>
          <a:p>
            <a:r>
              <a:rPr lang="en-US" dirty="0"/>
              <a:t> </a:t>
            </a:r>
            <a:r>
              <a:rPr lang="en-US" dirty="0" err="1"/>
              <a:t>Amplasarea</a:t>
            </a:r>
            <a:r>
              <a:rPr lang="en-US" dirty="0"/>
              <a:t> de </a:t>
            </a:r>
            <a:r>
              <a:rPr lang="en-US" dirty="0" err="1"/>
              <a:t>pardoseli</a:t>
            </a:r>
            <a:r>
              <a:rPr lang="en-US" dirty="0"/>
              <a:t> din tartan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locurile</a:t>
            </a:r>
            <a:r>
              <a:rPr lang="en-US" dirty="0"/>
              <a:t> de </a:t>
            </a:r>
            <a:r>
              <a:rPr lang="en-US" dirty="0" err="1"/>
              <a:t>joacă</a:t>
            </a:r>
            <a:r>
              <a:rPr lang="en-US" dirty="0"/>
              <a:t> din </a:t>
            </a:r>
            <a:r>
              <a:rPr lang="en-US" dirty="0" err="1"/>
              <a:t>municipiul</a:t>
            </a:r>
            <a:r>
              <a:rPr lang="en-US" dirty="0"/>
              <a:t> Arad</a:t>
            </a:r>
          </a:p>
          <a:p>
            <a:r>
              <a:rPr lang="en-US" dirty="0" err="1"/>
              <a:t>Dezinsecție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municipiul</a:t>
            </a:r>
            <a:r>
              <a:rPr lang="en-US" dirty="0"/>
              <a:t> Arad</a:t>
            </a:r>
          </a:p>
          <a:p>
            <a:r>
              <a:rPr lang="en-US" dirty="0" err="1"/>
              <a:t>Amenajare</a:t>
            </a:r>
            <a:r>
              <a:rPr lang="en-US" dirty="0"/>
              <a:t> </a:t>
            </a:r>
            <a:r>
              <a:rPr lang="en-US" dirty="0" err="1"/>
              <a:t>sens</a:t>
            </a:r>
            <a:r>
              <a:rPr lang="en-US" dirty="0"/>
              <a:t> </a:t>
            </a:r>
            <a:r>
              <a:rPr lang="en-US" dirty="0" err="1"/>
              <a:t>giratoriu</a:t>
            </a:r>
            <a:r>
              <a:rPr lang="en-US" dirty="0"/>
              <a:t> </a:t>
            </a:r>
            <a:r>
              <a:rPr lang="en-US" dirty="0" err="1"/>
              <a:t>Podgoria</a:t>
            </a:r>
            <a:endParaRPr lang="ro-RO" dirty="0"/>
          </a:p>
          <a:p>
            <a:r>
              <a:rPr lang="en-US" dirty="0" err="1"/>
              <a:t>Plantarea</a:t>
            </a:r>
            <a:r>
              <a:rPr lang="en-US" dirty="0"/>
              <a:t> a </a:t>
            </a:r>
            <a:r>
              <a:rPr lang="en-US" dirty="0" err="1"/>
              <a:t>peste</a:t>
            </a:r>
            <a:r>
              <a:rPr lang="en-US" dirty="0"/>
              <a:t> 2500 </a:t>
            </a:r>
            <a:r>
              <a:rPr lang="en-US" dirty="0" err="1"/>
              <a:t>copaci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municipiul</a:t>
            </a:r>
            <a:r>
              <a:rPr lang="en-US" dirty="0"/>
              <a:t> Arad</a:t>
            </a:r>
          </a:p>
          <a:p>
            <a:r>
              <a:rPr lang="en-US" dirty="0" err="1"/>
              <a:t>Achiziția</a:t>
            </a:r>
            <a:r>
              <a:rPr lang="en-US" dirty="0"/>
              <a:t> a 14 </a:t>
            </a:r>
            <a:r>
              <a:rPr lang="en-US" dirty="0" err="1"/>
              <a:t>tramvaie</a:t>
            </a:r>
            <a:r>
              <a:rPr lang="en-US" dirty="0"/>
              <a:t>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doar</a:t>
            </a:r>
            <a:r>
              <a:rPr lang="en-US" dirty="0"/>
              <a:t> </a:t>
            </a:r>
            <a:r>
              <a:rPr lang="ro-RO" dirty="0"/>
              <a:t>î</a:t>
            </a:r>
            <a:r>
              <a:rPr lang="en-US" dirty="0"/>
              <a:t>n </a:t>
            </a:r>
            <a:r>
              <a:rPr lang="en-US" dirty="0" err="1"/>
              <a:t>cursul</a:t>
            </a:r>
            <a:r>
              <a:rPr lang="en-US" dirty="0"/>
              <a:t> </a:t>
            </a:r>
            <a:r>
              <a:rPr lang="en-US" dirty="0" err="1"/>
              <a:t>anului</a:t>
            </a:r>
            <a:r>
              <a:rPr lang="en-US" dirty="0"/>
              <a:t> 2022</a:t>
            </a:r>
          </a:p>
          <a:p>
            <a:r>
              <a:rPr lang="en-US" dirty="0" err="1"/>
              <a:t>Reabilitare</a:t>
            </a:r>
            <a:r>
              <a:rPr lang="en-US" dirty="0"/>
              <a:t> </a:t>
            </a:r>
            <a:r>
              <a:rPr lang="en-US" dirty="0" err="1"/>
              <a:t>exterioară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iluminat</a:t>
            </a:r>
            <a:r>
              <a:rPr lang="en-US" dirty="0"/>
              <a:t> </a:t>
            </a:r>
            <a:r>
              <a:rPr lang="en-US" dirty="0" err="1"/>
              <a:t>arhitectural</a:t>
            </a:r>
            <a:r>
              <a:rPr lang="en-US" dirty="0"/>
              <a:t> la </a:t>
            </a:r>
            <a:r>
              <a:rPr lang="en-US" dirty="0" err="1"/>
              <a:t>Teatrul</a:t>
            </a:r>
            <a:r>
              <a:rPr lang="en-US" dirty="0"/>
              <a:t> ”</a:t>
            </a:r>
            <a:r>
              <a:rPr lang="en-US" dirty="0" err="1"/>
              <a:t>Ioan</a:t>
            </a:r>
            <a:r>
              <a:rPr lang="en-US" dirty="0"/>
              <a:t> </a:t>
            </a:r>
            <a:r>
              <a:rPr lang="en-US" dirty="0" err="1"/>
              <a:t>Slavici</a:t>
            </a:r>
            <a:r>
              <a:rPr lang="en-US" dirty="0"/>
              <a:t>” Arad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EB71E-3BC2-7B0B-EA27-C3AA0E617C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579196" y="2068217"/>
            <a:ext cx="3612804" cy="407535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104,407</a:t>
            </a:r>
            <a:r>
              <a:rPr lang="ro-RO" sz="2400" dirty="0"/>
              <a:t> ron</a:t>
            </a:r>
            <a:endParaRPr lang="en-US" sz="2400" dirty="0"/>
          </a:p>
          <a:p>
            <a:r>
              <a:rPr lang="en-US" sz="2400" dirty="0"/>
              <a:t>227,398,839</a:t>
            </a:r>
            <a:r>
              <a:rPr lang="ro-RO" sz="2400" dirty="0"/>
              <a:t> ron</a:t>
            </a:r>
            <a:endParaRPr lang="en-US" sz="2400" dirty="0"/>
          </a:p>
          <a:p>
            <a:r>
              <a:rPr lang="en-US" sz="2400" dirty="0"/>
              <a:t>8,813,542</a:t>
            </a:r>
            <a:r>
              <a:rPr lang="ro-RO" sz="2400" dirty="0"/>
              <a:t> ron</a:t>
            </a:r>
            <a:endParaRPr lang="en-US" sz="2400" dirty="0"/>
          </a:p>
          <a:p>
            <a:r>
              <a:rPr lang="en-US" sz="2400" dirty="0"/>
              <a:t>1,180,159</a:t>
            </a:r>
            <a:r>
              <a:rPr lang="ro-RO" sz="2400" dirty="0"/>
              <a:t> ron</a:t>
            </a:r>
            <a:endParaRPr lang="en-US" sz="2400" dirty="0"/>
          </a:p>
          <a:p>
            <a:r>
              <a:rPr lang="en-US" sz="2400" dirty="0"/>
              <a:t>46,400</a:t>
            </a:r>
            <a:r>
              <a:rPr lang="ro-RO" sz="2400" dirty="0"/>
              <a:t> ron</a:t>
            </a:r>
            <a:endParaRPr lang="en-US" sz="2400" dirty="0"/>
          </a:p>
          <a:p>
            <a:r>
              <a:rPr lang="en-US" sz="2400" dirty="0"/>
              <a:t>450,000</a:t>
            </a:r>
            <a:r>
              <a:rPr lang="ro-RO" sz="2400" dirty="0"/>
              <a:t> ron</a:t>
            </a:r>
            <a:endParaRPr lang="en-US" sz="2400" dirty="0"/>
          </a:p>
          <a:p>
            <a:r>
              <a:rPr lang="en-US" sz="2400" dirty="0"/>
              <a:t>28,788,480</a:t>
            </a:r>
            <a:r>
              <a:rPr lang="ro-RO" sz="2400" dirty="0"/>
              <a:t> ron</a:t>
            </a:r>
            <a:endParaRPr lang="en-US" sz="2400" dirty="0"/>
          </a:p>
          <a:p>
            <a:r>
              <a:rPr lang="en-US" sz="2400" dirty="0"/>
              <a:t>10,763,074</a:t>
            </a:r>
            <a:r>
              <a:rPr lang="ro-RO" sz="2400" dirty="0"/>
              <a:t> ron</a:t>
            </a:r>
            <a:endParaRPr lang="en-US" sz="2400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43305C-4D09-24A5-426A-29360055B8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398" y="61408"/>
            <a:ext cx="1049497" cy="1637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145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2D1FA-AB49-6045-D37A-737DC4577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421" y="40275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o-RO" sz="3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OBIECTIVE REALIZATE ÎN </a:t>
            </a:r>
            <a:br>
              <a:rPr kumimoji="0" lang="ro-RO" sz="54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ro-RO" sz="9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MAI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674DEC-F7D6-642A-1234-AFCDC5F39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80160" y="2548966"/>
            <a:ext cx="6604000" cy="3628314"/>
          </a:xfrm>
        </p:spPr>
        <p:txBody>
          <a:bodyPr/>
          <a:lstStyle/>
          <a:p>
            <a:r>
              <a:rPr lang="en-US" sz="2400" dirty="0" err="1"/>
              <a:t>Finalizarea</a:t>
            </a:r>
            <a:r>
              <a:rPr lang="en-US" sz="2400" dirty="0"/>
              <a:t> </a:t>
            </a:r>
            <a:r>
              <a:rPr lang="en-US" sz="2400" dirty="0" err="1"/>
              <a:t>parcărilor</a:t>
            </a:r>
            <a:r>
              <a:rPr lang="en-US" sz="2400" dirty="0"/>
              <a:t> </a:t>
            </a:r>
            <a:r>
              <a:rPr lang="en-US" sz="2400" dirty="0" err="1"/>
              <a:t>și</a:t>
            </a:r>
            <a:r>
              <a:rPr lang="en-US" sz="2400" dirty="0"/>
              <a:t> </a:t>
            </a:r>
            <a:r>
              <a:rPr lang="en-US" sz="2400" dirty="0" err="1"/>
              <a:t>acceselor</a:t>
            </a:r>
            <a:r>
              <a:rPr lang="en-US" sz="2400" dirty="0"/>
              <a:t> de pe </a:t>
            </a:r>
            <a:r>
              <a:rPr lang="en-US" sz="2400" dirty="0" err="1"/>
              <a:t>strada</a:t>
            </a:r>
            <a:r>
              <a:rPr lang="en-US" sz="2400" dirty="0"/>
              <a:t> Udrea</a:t>
            </a:r>
          </a:p>
          <a:p>
            <a:r>
              <a:rPr lang="en-US" sz="2400" dirty="0" err="1"/>
              <a:t>Demolarea</a:t>
            </a:r>
            <a:r>
              <a:rPr lang="en-US" sz="2400" dirty="0"/>
              <a:t> </a:t>
            </a:r>
            <a:r>
              <a:rPr lang="en-US" sz="2400" dirty="0" err="1"/>
              <a:t>locuințelor</a:t>
            </a:r>
            <a:r>
              <a:rPr lang="en-US" sz="2400" dirty="0"/>
              <a:t> </a:t>
            </a:r>
            <a:r>
              <a:rPr lang="en-US" sz="2400" dirty="0" err="1"/>
              <a:t>ilegale</a:t>
            </a:r>
            <a:r>
              <a:rPr lang="en-US" sz="2400" dirty="0"/>
              <a:t> situate pe </a:t>
            </a:r>
            <a:r>
              <a:rPr lang="en-US" sz="2400" dirty="0" err="1"/>
              <a:t>terenul</a:t>
            </a:r>
            <a:r>
              <a:rPr lang="en-US" sz="2400" dirty="0"/>
              <a:t>, </a:t>
            </a:r>
            <a:r>
              <a:rPr lang="en-US" sz="2400" dirty="0" err="1"/>
              <a:t>proprietate</a:t>
            </a:r>
            <a:r>
              <a:rPr lang="en-US" sz="2400" dirty="0"/>
              <a:t> a </a:t>
            </a:r>
            <a:r>
              <a:rPr lang="en-US" sz="2400" dirty="0" err="1"/>
              <a:t>municipiului</a:t>
            </a:r>
            <a:r>
              <a:rPr lang="en-US" sz="2400" dirty="0"/>
              <a:t> Arad, de pe </a:t>
            </a:r>
            <a:r>
              <a:rPr lang="en-US" sz="2400" dirty="0" err="1"/>
              <a:t>strada</a:t>
            </a:r>
            <a:r>
              <a:rPr lang="en-US" sz="2400" dirty="0"/>
              <a:t> </a:t>
            </a:r>
            <a:r>
              <a:rPr lang="en-US" sz="2400" dirty="0" err="1"/>
              <a:t>Sabinelor</a:t>
            </a:r>
            <a:r>
              <a:rPr lang="en-US" sz="2400" dirty="0"/>
              <a:t> </a:t>
            </a:r>
            <a:r>
              <a:rPr lang="en-US" sz="2400" dirty="0" err="1"/>
              <a:t>și</a:t>
            </a:r>
            <a:r>
              <a:rPr lang="en-US" sz="2400" dirty="0"/>
              <a:t> </a:t>
            </a:r>
            <a:r>
              <a:rPr lang="en-US" sz="2400" dirty="0" err="1"/>
              <a:t>strada</a:t>
            </a:r>
            <a:r>
              <a:rPr lang="en-US" sz="2400" dirty="0"/>
              <a:t> </a:t>
            </a:r>
            <a:r>
              <a:rPr lang="en-US" sz="2400" dirty="0" err="1"/>
              <a:t>Mărului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Parcare</a:t>
            </a:r>
            <a:r>
              <a:rPr lang="en-US" sz="2400" dirty="0"/>
              <a:t> str</a:t>
            </a:r>
            <a:r>
              <a:rPr lang="ro-RO" sz="2400" dirty="0"/>
              <a:t>ada</a:t>
            </a:r>
            <a:r>
              <a:rPr lang="en-US" sz="2400" dirty="0"/>
              <a:t> </a:t>
            </a:r>
            <a:r>
              <a:rPr lang="en-US" sz="2400" dirty="0" err="1"/>
              <a:t>Voinicilor</a:t>
            </a:r>
            <a:endParaRPr lang="en-US" sz="2400" dirty="0"/>
          </a:p>
          <a:p>
            <a:r>
              <a:rPr lang="en-US" sz="2400" dirty="0" err="1"/>
              <a:t>Dezinsecție</a:t>
            </a:r>
            <a:r>
              <a:rPr lang="en-US" sz="2400" dirty="0"/>
              <a:t>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municipiul</a:t>
            </a:r>
            <a:r>
              <a:rPr lang="en-US" sz="2400" dirty="0"/>
              <a:t> Arad II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7B5FA0-7C09-E4CD-FA02-DE5134A60B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742503" y="2548966"/>
            <a:ext cx="3449497" cy="3354060"/>
          </a:xfrm>
        </p:spPr>
        <p:txBody>
          <a:bodyPr/>
          <a:lstStyle/>
          <a:p>
            <a:r>
              <a:rPr lang="en-US" sz="2400" dirty="0"/>
              <a:t>467,075</a:t>
            </a:r>
            <a:r>
              <a:rPr lang="ro-RO" sz="2400" dirty="0"/>
              <a:t> ron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210,557</a:t>
            </a:r>
            <a:r>
              <a:rPr lang="ro-RO" sz="2400" dirty="0"/>
              <a:t> ron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887,246</a:t>
            </a:r>
            <a:r>
              <a:rPr lang="ro-RO" sz="2400" dirty="0"/>
              <a:t> ron</a:t>
            </a:r>
            <a:endParaRPr lang="en-US" sz="2400" dirty="0"/>
          </a:p>
          <a:p>
            <a:r>
              <a:rPr lang="ro-RO" sz="2400" dirty="0"/>
              <a:t>Contract</a:t>
            </a:r>
            <a:endParaRPr lang="en-US" sz="2400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86A44F-B248-6A97-B1C5-7E5295AE8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7297" y="49158"/>
            <a:ext cx="1208915" cy="1885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983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2B719-4CF1-2EA7-06C3-85949FAEC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3964" y="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o-RO" sz="3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OBIECTIVE REALIZATE ÎN </a:t>
            </a:r>
            <a:br>
              <a:rPr kumimoji="0" lang="ro-RO" sz="54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ro-RO" sz="9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IUNIE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8840BA-E01A-0B38-AD57-4624CAC0BD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84960" y="2367280"/>
            <a:ext cx="7752080" cy="3840480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dirty="0" err="1"/>
              <a:t>Festivalul</a:t>
            </a:r>
            <a:r>
              <a:rPr lang="en-US" dirty="0"/>
              <a:t> </a:t>
            </a:r>
            <a:r>
              <a:rPr lang="en-US" dirty="0" err="1"/>
              <a:t>Berii</a:t>
            </a:r>
            <a:r>
              <a:rPr lang="en-US" dirty="0"/>
              <a:t> </a:t>
            </a:r>
            <a:r>
              <a:rPr lang="en-US" dirty="0" err="1"/>
              <a:t>ediția</a:t>
            </a:r>
            <a:r>
              <a:rPr lang="en-US" dirty="0"/>
              <a:t> 2022</a:t>
            </a:r>
          </a:p>
          <a:p>
            <a:r>
              <a:rPr lang="en-US" dirty="0"/>
              <a:t> </a:t>
            </a:r>
            <a:r>
              <a:rPr lang="en-US" dirty="0" err="1"/>
              <a:t>Aradul</a:t>
            </a:r>
            <a:r>
              <a:rPr lang="en-US" dirty="0"/>
              <a:t>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2022 </a:t>
            </a:r>
            <a:r>
              <a:rPr lang="en-US" dirty="0" err="1"/>
              <a:t>gazdă</a:t>
            </a:r>
            <a:r>
              <a:rPr lang="en-US" dirty="0"/>
              <a:t> </a:t>
            </a:r>
            <a:r>
              <a:rPr lang="ro-RO" dirty="0"/>
              <a:t>a </a:t>
            </a:r>
            <a:r>
              <a:rPr lang="en-US" dirty="0" err="1"/>
              <a:t>evenimentului</a:t>
            </a:r>
            <a:r>
              <a:rPr lang="en-US" dirty="0"/>
              <a:t> Rally the Globe.</a:t>
            </a:r>
          </a:p>
          <a:p>
            <a:r>
              <a:rPr lang="en-US" dirty="0"/>
              <a:t> </a:t>
            </a:r>
            <a:r>
              <a:rPr lang="en-US" dirty="0" err="1"/>
              <a:t>Reabilitare</a:t>
            </a:r>
            <a:r>
              <a:rPr lang="en-US" dirty="0"/>
              <a:t> </a:t>
            </a:r>
            <a:r>
              <a:rPr lang="en-US" dirty="0" err="1"/>
              <a:t>învelitoare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șarpantă</a:t>
            </a:r>
            <a:r>
              <a:rPr lang="en-US" dirty="0"/>
              <a:t> la </a:t>
            </a:r>
            <a:r>
              <a:rPr lang="en-US" dirty="0" err="1"/>
              <a:t>Palatul</a:t>
            </a:r>
            <a:r>
              <a:rPr lang="en-US" dirty="0"/>
              <a:t> </a:t>
            </a:r>
            <a:r>
              <a:rPr lang="en-US" dirty="0" err="1"/>
              <a:t>Administrativ</a:t>
            </a:r>
            <a:endParaRPr lang="en-US" dirty="0"/>
          </a:p>
          <a:p>
            <a:r>
              <a:rPr lang="en-US" dirty="0"/>
              <a:t> </a:t>
            </a:r>
            <a:r>
              <a:rPr lang="en-US" dirty="0" err="1"/>
              <a:t>Restaurarea</a:t>
            </a:r>
            <a:r>
              <a:rPr lang="en-US" dirty="0"/>
              <a:t> </a:t>
            </a:r>
            <a:r>
              <a:rPr lang="en-US" dirty="0" err="1"/>
              <a:t>Fântânii</a:t>
            </a:r>
            <a:r>
              <a:rPr lang="en-US" dirty="0"/>
              <a:t> Cap De Leu din </a:t>
            </a:r>
            <a:r>
              <a:rPr lang="en-US" dirty="0" err="1"/>
              <a:t>Parcul</a:t>
            </a:r>
            <a:r>
              <a:rPr lang="en-US" dirty="0"/>
              <a:t> </a:t>
            </a:r>
            <a:r>
              <a:rPr lang="en-US" dirty="0" err="1"/>
              <a:t>Eminescu</a:t>
            </a:r>
            <a:r>
              <a:rPr lang="en-US" dirty="0"/>
              <a:t>, </a:t>
            </a:r>
            <a:endParaRPr lang="ro-RO" dirty="0"/>
          </a:p>
          <a:p>
            <a:r>
              <a:rPr lang="en-US" dirty="0"/>
              <a:t>Am </a:t>
            </a:r>
            <a:r>
              <a:rPr lang="en-US" dirty="0" err="1"/>
              <a:t>organizat</a:t>
            </a:r>
            <a:r>
              <a:rPr lang="en-US" dirty="0"/>
              <a:t> </a:t>
            </a:r>
            <a:r>
              <a:rPr lang="en-US" dirty="0" err="1"/>
              <a:t>întâlniri</a:t>
            </a:r>
            <a:r>
              <a:rPr lang="en-US" dirty="0"/>
              <a:t> cu </a:t>
            </a:r>
            <a:r>
              <a:rPr lang="en-US" dirty="0" err="1"/>
              <a:t>cetățenii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19 </a:t>
            </a:r>
            <a:r>
              <a:rPr lang="en-US" dirty="0" err="1"/>
              <a:t>locații</a:t>
            </a:r>
            <a:r>
              <a:rPr lang="en-US" dirty="0"/>
              <a:t> </a:t>
            </a:r>
            <a:endParaRPr lang="ro-RO" dirty="0"/>
          </a:p>
          <a:p>
            <a:r>
              <a:rPr lang="en-US" dirty="0" err="1"/>
              <a:t>Dezinsecție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municipiul</a:t>
            </a:r>
            <a:r>
              <a:rPr lang="en-US" dirty="0"/>
              <a:t> Arad III</a:t>
            </a:r>
          </a:p>
          <a:p>
            <a:r>
              <a:rPr lang="en-US" dirty="0"/>
              <a:t>Festival Folk Maris</a:t>
            </a:r>
          </a:p>
          <a:p>
            <a:r>
              <a:rPr lang="en-US" dirty="0" err="1"/>
              <a:t>Finalizarea</a:t>
            </a:r>
            <a:r>
              <a:rPr lang="en-US" dirty="0"/>
              <a:t> </a:t>
            </a:r>
            <a:r>
              <a:rPr lang="en-US" dirty="0" err="1"/>
              <a:t>parcărilor</a:t>
            </a:r>
            <a:r>
              <a:rPr lang="en-US" dirty="0"/>
              <a:t> de pe </a:t>
            </a:r>
            <a:r>
              <a:rPr lang="en-US" dirty="0" err="1"/>
              <a:t>strada</a:t>
            </a:r>
            <a:r>
              <a:rPr lang="en-US" dirty="0"/>
              <a:t> </a:t>
            </a:r>
            <a:r>
              <a:rPr lang="en-US" dirty="0" err="1"/>
              <a:t>Neculce</a:t>
            </a:r>
            <a:endParaRPr lang="en-US" dirty="0"/>
          </a:p>
          <a:p>
            <a:r>
              <a:rPr lang="en-US" dirty="0" err="1"/>
              <a:t>Evenimente</a:t>
            </a:r>
            <a:r>
              <a:rPr lang="en-US" dirty="0"/>
              <a:t> cu </a:t>
            </a:r>
            <a:r>
              <a:rPr lang="en-US" dirty="0" err="1"/>
              <a:t>ocazia</a:t>
            </a:r>
            <a:r>
              <a:rPr lang="en-US" dirty="0"/>
              <a:t> </a:t>
            </a:r>
            <a:r>
              <a:rPr lang="en-US" dirty="0" err="1"/>
              <a:t>Zilei</a:t>
            </a:r>
            <a:r>
              <a:rPr lang="en-US" dirty="0"/>
              <a:t> de 1 </a:t>
            </a:r>
            <a:r>
              <a:rPr lang="en-US" dirty="0" err="1"/>
              <a:t>iunie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cartierele</a:t>
            </a:r>
            <a:r>
              <a:rPr lang="en-US" dirty="0"/>
              <a:t> </a:t>
            </a:r>
            <a:r>
              <a:rPr lang="en-US" dirty="0" err="1"/>
              <a:t>Aradului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F949D0-BADF-115D-A995-753DE26B6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38640" y="2209800"/>
            <a:ext cx="2753360" cy="4155440"/>
          </a:xfrm>
        </p:spPr>
        <p:txBody>
          <a:bodyPr>
            <a:normAutofit/>
          </a:bodyPr>
          <a:lstStyle/>
          <a:p>
            <a:r>
              <a:rPr lang="ro-RO" sz="2000" dirty="0"/>
              <a:t>sponsorizare</a:t>
            </a:r>
            <a:endParaRPr lang="en-US" sz="2000" dirty="0"/>
          </a:p>
          <a:p>
            <a:r>
              <a:rPr lang="ro-RO" sz="2000" dirty="0"/>
              <a:t>parteneriat</a:t>
            </a:r>
            <a:endParaRPr lang="en-US" sz="2000" dirty="0"/>
          </a:p>
          <a:p>
            <a:r>
              <a:rPr lang="en-US" sz="2000" dirty="0"/>
              <a:t>1,294,813</a:t>
            </a:r>
            <a:r>
              <a:rPr lang="ro-RO" sz="2000" dirty="0"/>
              <a:t> ron</a:t>
            </a:r>
            <a:endParaRPr lang="en-US" sz="2000" dirty="0"/>
          </a:p>
          <a:p>
            <a:r>
              <a:rPr lang="en-US" sz="2000" dirty="0"/>
              <a:t>143,030</a:t>
            </a:r>
            <a:r>
              <a:rPr lang="ro-RO" sz="2000" dirty="0"/>
              <a:t> ron</a:t>
            </a:r>
            <a:endParaRPr lang="en-US" sz="2000" dirty="0"/>
          </a:p>
          <a:p>
            <a:r>
              <a:rPr lang="ro-RO" sz="2000" dirty="0"/>
              <a:t>parteneriat</a:t>
            </a:r>
          </a:p>
          <a:p>
            <a:r>
              <a:rPr lang="ro-RO" sz="2000" dirty="0"/>
              <a:t>Contract</a:t>
            </a:r>
            <a:endParaRPr lang="en-US" sz="2000" dirty="0"/>
          </a:p>
          <a:p>
            <a:r>
              <a:rPr lang="en-US" sz="2000" dirty="0"/>
              <a:t>75,000</a:t>
            </a:r>
            <a:r>
              <a:rPr lang="ro-RO" sz="2000" dirty="0"/>
              <a:t> ron</a:t>
            </a:r>
            <a:endParaRPr lang="en-US" sz="2000" dirty="0"/>
          </a:p>
          <a:p>
            <a:r>
              <a:rPr lang="en-US" sz="2000" dirty="0"/>
              <a:t>657,412</a:t>
            </a:r>
            <a:r>
              <a:rPr lang="ro-RO" sz="2000" dirty="0"/>
              <a:t> ron</a:t>
            </a:r>
            <a:endParaRPr lang="en-US" sz="2000" dirty="0"/>
          </a:p>
          <a:p>
            <a:r>
              <a:rPr lang="en-US" sz="2000" dirty="0"/>
              <a:t>29,987</a:t>
            </a:r>
            <a:r>
              <a:rPr lang="ro-RO" sz="2000" dirty="0"/>
              <a:t> ron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FE96EB-B46C-D35E-B680-1947288619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5651" y="108712"/>
            <a:ext cx="978877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127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FDC6C-2A18-2C51-817F-6E4B82391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524" y="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o-RO" sz="3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OBIECTIVE REALIZATE ÎN </a:t>
            </a:r>
            <a:br>
              <a:rPr kumimoji="0" lang="ro-RO" sz="54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ro-RO" sz="96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IULIE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15D42-9035-F32E-726F-52B61E175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5920" y="2548966"/>
            <a:ext cx="7223760" cy="3354060"/>
          </a:xfrm>
        </p:spPr>
        <p:txBody>
          <a:bodyPr>
            <a:normAutofit/>
          </a:bodyPr>
          <a:lstStyle/>
          <a:p>
            <a:r>
              <a:rPr lang="en-US" dirty="0" err="1"/>
              <a:t>Disputarea</a:t>
            </a:r>
            <a:r>
              <a:rPr lang="en-US" dirty="0"/>
              <a:t> </a:t>
            </a:r>
            <a:r>
              <a:rPr lang="en-US" dirty="0" err="1"/>
              <a:t>Supercupei</a:t>
            </a:r>
            <a:r>
              <a:rPr lang="en-US" dirty="0"/>
              <a:t> </a:t>
            </a:r>
            <a:r>
              <a:rPr lang="en-US" dirty="0" err="1"/>
              <a:t>României</a:t>
            </a:r>
            <a:r>
              <a:rPr lang="en-US" dirty="0"/>
              <a:t> </a:t>
            </a:r>
            <a:r>
              <a:rPr lang="en-US" dirty="0" err="1"/>
              <a:t>ediția</a:t>
            </a:r>
            <a:r>
              <a:rPr lang="en-US" dirty="0"/>
              <a:t> 2022 pe arena </a:t>
            </a:r>
            <a:r>
              <a:rPr lang="en-US" dirty="0" err="1"/>
              <a:t>Francisc</a:t>
            </a:r>
            <a:r>
              <a:rPr lang="en-US" dirty="0"/>
              <a:t> Neuman</a:t>
            </a:r>
          </a:p>
          <a:p>
            <a:r>
              <a:rPr lang="en-US" dirty="0" err="1"/>
              <a:t>Deratizare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dezinsectie</a:t>
            </a:r>
            <a:r>
              <a:rPr lang="en-US" dirty="0"/>
              <a:t> </a:t>
            </a:r>
            <a:r>
              <a:rPr lang="en-US" dirty="0" err="1"/>
              <a:t>municipiul</a:t>
            </a:r>
            <a:r>
              <a:rPr lang="en-US" dirty="0"/>
              <a:t> Arad</a:t>
            </a:r>
          </a:p>
          <a:p>
            <a:r>
              <a:rPr lang="en-US" dirty="0" err="1"/>
              <a:t>Finalizare</a:t>
            </a:r>
            <a:r>
              <a:rPr lang="en-US" dirty="0"/>
              <a:t> str</a:t>
            </a:r>
            <a:r>
              <a:rPr lang="ro-RO" dirty="0"/>
              <a:t>ada</a:t>
            </a:r>
            <a:r>
              <a:rPr lang="en-US" dirty="0"/>
              <a:t> Alba Iulia</a:t>
            </a:r>
          </a:p>
          <a:p>
            <a:r>
              <a:rPr lang="en-US" dirty="0" err="1"/>
              <a:t>Toaletare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igienizare</a:t>
            </a:r>
            <a:r>
              <a:rPr lang="en-US" dirty="0"/>
              <a:t> GCA</a:t>
            </a:r>
            <a:endParaRPr lang="ro-RO" dirty="0"/>
          </a:p>
          <a:p>
            <a:r>
              <a:rPr lang="en-US" dirty="0"/>
              <a:t> </a:t>
            </a:r>
            <a:r>
              <a:rPr lang="en-US" dirty="0" err="1"/>
              <a:t>Desfințarea</a:t>
            </a:r>
            <a:r>
              <a:rPr lang="en-US" dirty="0"/>
              <a:t> </a:t>
            </a:r>
            <a:r>
              <a:rPr lang="en-US" dirty="0" err="1"/>
              <a:t>gardului</a:t>
            </a:r>
            <a:r>
              <a:rPr lang="en-US" dirty="0"/>
              <a:t> din </a:t>
            </a:r>
            <a:r>
              <a:rPr lang="en-US" dirty="0" err="1"/>
              <a:t>jurul</a:t>
            </a:r>
            <a:r>
              <a:rPr lang="en-US" dirty="0"/>
              <a:t> </a:t>
            </a:r>
            <a:r>
              <a:rPr lang="en-US" dirty="0" err="1"/>
              <a:t>Piațetei</a:t>
            </a:r>
            <a:r>
              <a:rPr lang="en-US" dirty="0"/>
              <a:t> Uta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reamenajarea</a:t>
            </a:r>
            <a:r>
              <a:rPr lang="en-US" dirty="0"/>
              <a:t> </a:t>
            </a:r>
            <a:r>
              <a:rPr lang="en-US" dirty="0" err="1"/>
              <a:t>zonei</a:t>
            </a:r>
            <a:r>
              <a:rPr lang="en-US" dirty="0"/>
              <a:t>. </a:t>
            </a:r>
            <a:endParaRPr lang="ro-RO" dirty="0"/>
          </a:p>
          <a:p>
            <a:r>
              <a:rPr lang="en-US" dirty="0"/>
              <a:t> </a:t>
            </a:r>
            <a:r>
              <a:rPr lang="en-US" dirty="0" err="1"/>
              <a:t>Lucrări</a:t>
            </a:r>
            <a:r>
              <a:rPr lang="en-US" dirty="0"/>
              <a:t> </a:t>
            </a:r>
            <a:r>
              <a:rPr lang="en-US" dirty="0" err="1"/>
              <a:t>susținute</a:t>
            </a:r>
            <a:r>
              <a:rPr lang="en-US" dirty="0"/>
              <a:t> de </a:t>
            </a:r>
            <a:r>
              <a:rPr lang="en-US" dirty="0" err="1"/>
              <a:t>spălare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igienizare</a:t>
            </a:r>
            <a:r>
              <a:rPr lang="en-US" dirty="0"/>
              <a:t> a </a:t>
            </a:r>
            <a:r>
              <a:rPr lang="en-US" dirty="0" err="1"/>
              <a:t>Bulevardelor</a:t>
            </a:r>
            <a:r>
              <a:rPr lang="en-US" dirty="0"/>
              <a:t> din </a:t>
            </a:r>
            <a:r>
              <a:rPr lang="en-US" dirty="0" err="1"/>
              <a:t>municipiul</a:t>
            </a:r>
            <a:r>
              <a:rPr lang="en-US" dirty="0"/>
              <a:t> Arad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D84D06-5778-E0C5-EA8E-535EEE36F2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971281" y="2527452"/>
            <a:ext cx="3220720" cy="4086708"/>
          </a:xfrm>
        </p:spPr>
        <p:txBody>
          <a:bodyPr>
            <a:normAutofit/>
          </a:bodyPr>
          <a:lstStyle/>
          <a:p>
            <a:r>
              <a:rPr lang="en-US" sz="2400" dirty="0" err="1"/>
              <a:t>Sponsorizare</a:t>
            </a:r>
            <a:endParaRPr lang="en-US" sz="2400" dirty="0"/>
          </a:p>
          <a:p>
            <a:r>
              <a:rPr lang="ro-RO" sz="2400" dirty="0"/>
              <a:t>contract</a:t>
            </a:r>
            <a:endParaRPr lang="en-US" sz="2400" dirty="0"/>
          </a:p>
          <a:p>
            <a:r>
              <a:rPr lang="en-US" sz="2400" dirty="0"/>
              <a:t>1,388,947</a:t>
            </a:r>
            <a:r>
              <a:rPr lang="ro-RO" sz="2400" dirty="0"/>
              <a:t> ron</a:t>
            </a:r>
            <a:endParaRPr lang="en-US" sz="2400" dirty="0"/>
          </a:p>
          <a:p>
            <a:r>
              <a:rPr lang="ro-RO" sz="2400" dirty="0"/>
              <a:t>contract</a:t>
            </a:r>
            <a:endParaRPr lang="en-US" sz="2400" dirty="0"/>
          </a:p>
          <a:p>
            <a:r>
              <a:rPr lang="ro-RO" sz="2400" dirty="0"/>
              <a:t>Sponsorizare</a:t>
            </a:r>
            <a:endParaRPr lang="en-US" sz="2400" dirty="0"/>
          </a:p>
          <a:p>
            <a:r>
              <a:rPr lang="en-US" sz="2400" dirty="0"/>
              <a:t>1,020,000</a:t>
            </a:r>
            <a:r>
              <a:rPr lang="ro-RO" sz="2400" dirty="0"/>
              <a:t> ron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00594F3-494E-92CD-FE39-25930AA98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700" y="130897"/>
            <a:ext cx="1136714" cy="177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15737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245</TotalTime>
  <Words>1749</Words>
  <Application>Microsoft Office PowerPoint</Application>
  <PresentationFormat>Widescreen</PresentationFormat>
  <Paragraphs>311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Century Gothic</vt:lpstr>
      <vt:lpstr>Times New Roman</vt:lpstr>
      <vt:lpstr>Wingdings</vt:lpstr>
      <vt:lpstr>Wingdings 3</vt:lpstr>
      <vt:lpstr>Wisp</vt:lpstr>
      <vt:lpstr>BILANȚ OBIECTIVE 2022</vt:lpstr>
      <vt:lpstr>73 DE OBIECTIVE ÎNDEPLINITE ÎN 2022  ÎN VALOARE DE   524,049,684= 104,809,936 EURO </vt:lpstr>
      <vt:lpstr>OBIECTIVE REALIZATE ÎN  IANUARIE</vt:lpstr>
      <vt:lpstr>OBIECTIVE REALIZATE ÎN  FEBRUARIE</vt:lpstr>
      <vt:lpstr>OBIECTIVE REALIZATE ÎN  MARTIE</vt:lpstr>
      <vt:lpstr>OBIECTIVE REALIZATE ÎN  APRILIE</vt:lpstr>
      <vt:lpstr>OBIECTIVE REALIZATE ÎN  MAI</vt:lpstr>
      <vt:lpstr>OBIECTIVE REALIZATE ÎN  IUNIE</vt:lpstr>
      <vt:lpstr>OBIECTIVE REALIZATE ÎN  IULIE</vt:lpstr>
      <vt:lpstr>OBIECTIVE REALIZATE ÎN  AUGUST</vt:lpstr>
      <vt:lpstr>OBIECTIVE REALIZATE ÎN  SEPTEMBRIE</vt:lpstr>
      <vt:lpstr>OBIECTIVE REALIZATE ÎN  OCTOMBRIE</vt:lpstr>
      <vt:lpstr>OBIECTIVE REALIZATE ÎN  NOIEMBRIE</vt:lpstr>
      <vt:lpstr>OBIECTIVE REALIZATE ÎN  DECEMBRIE</vt:lpstr>
      <vt:lpstr>CE NE PROPUNEM PENTRU 2023</vt:lpstr>
      <vt:lpstr>PLANUL NAȚIONAL DE REDRESARE ȘI REZILIENȚĂ  PNRR</vt:lpstr>
      <vt:lpstr>PLANUL NATIONAL DE REDRESARE ȘI REZILIENȚĂ  PNRR</vt:lpstr>
      <vt:lpstr>PLANUL NAȚIONAL DE REDRESARE ȘI REZILIENȚĂ  PNRR</vt:lpstr>
      <vt:lpstr>Programul Operațional Infrastructură Mare POIM</vt:lpstr>
      <vt:lpstr>ORIZONT EUROPA </vt:lpstr>
      <vt:lpstr>PROGRAME ALE ADMINISTRAȚIEI FONDULUI PENTRU MEDIU  </vt:lpstr>
      <vt:lpstr>Programul Național de Investiții  Anghel Saligny</vt:lpstr>
      <vt:lpstr>PROIECTE PENTRU 2023 DIN BUGETUL LOCAL</vt:lpstr>
      <vt:lpstr>PROIECTE PENTRU 2023 DIN BUGETUL LOCAL</vt:lpstr>
      <vt:lpstr>PROIECTE PENTRU 2023 DIN BUGETUL LOCAL ȘI PNDL</vt:lpstr>
      <vt:lpstr>PROIECTE PENTRU 2023  COFINANTARE PROGRAM GUVERNAMENTAL</vt:lpstr>
      <vt:lpstr>PROIECTE PENTRU 2023 DIN BUGETUL LOCAL</vt:lpstr>
      <vt:lpstr>PROIECTE PE REPARAȚII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BILANȚ OBIECTIVE 2022</dc:title>
  <dc:creator>blaghi oana</dc:creator>
  <cp:lastModifiedBy>blaghi oana</cp:lastModifiedBy>
  <cp:revision>23</cp:revision>
  <dcterms:created xsi:type="dcterms:W3CDTF">2023-01-16T08:40:23Z</dcterms:created>
  <dcterms:modified xsi:type="dcterms:W3CDTF">2023-01-16T13:04:36Z</dcterms:modified>
</cp:coreProperties>
</file>